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Libre Franklin Light"/>
      <p:regular r:id="rId19"/>
      <p:bold r:id="rId20"/>
      <p:italic r:id="rId21"/>
      <p:boldItalic r:id="rId22"/>
    </p:embeddedFont>
    <p:embeddedFont>
      <p:font typeface="Libre Franklin"/>
      <p:bold r:id="rId23"/>
      <p:boldItalic r:id="rId24"/>
    </p:embeddedFont>
    <p:embeddedFont>
      <p:font typeface="Roboto"/>
      <p:regular r:id="rId25"/>
      <p:bold r:id="rId26"/>
      <p:italic r:id="rId27"/>
      <p:boldItalic r:id="rId28"/>
    </p:embeddedFont>
    <p:embeddedFont>
      <p:font typeface="Franklin Gothic"/>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30" roundtripDataSignature="AMtx7mgJJ+WuDoujuRjldxHDkPcLHCJd1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ibreFranklinLight-bold.fntdata"/><Relationship Id="rId22" Type="http://schemas.openxmlformats.org/officeDocument/2006/relationships/font" Target="fonts/LibreFranklinLight-boldItalic.fntdata"/><Relationship Id="rId21" Type="http://schemas.openxmlformats.org/officeDocument/2006/relationships/font" Target="fonts/LibreFranklinLight-italic.fntdata"/><Relationship Id="rId24" Type="http://schemas.openxmlformats.org/officeDocument/2006/relationships/font" Target="fonts/LibreFranklin-boldItalic.fntdata"/><Relationship Id="rId23" Type="http://schemas.openxmlformats.org/officeDocument/2006/relationships/font" Target="fonts/LibreFranklin-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ranklinGothic-bold.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LibreFranklinLigh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 name="Google Shape;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5e11f1d7af_0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25e11f1d7af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Challenges of </a:t>
            </a:r>
            <a:r>
              <a:rPr lang="en"/>
              <a:t>working</a:t>
            </a:r>
            <a:r>
              <a:rPr lang="en"/>
              <a:t> with NIH </a:t>
            </a:r>
            <a:r>
              <a:rPr lang="en"/>
              <a:t>database</a:t>
            </a:r>
            <a:r>
              <a:rPr lang="en"/>
              <a:t>, talking about all the different tables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Explain why we saw these results, why we were unsuccessful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5e11f1d7af_3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25e11f1d7af_3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5e11f1d7af_3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g25e11f1d7af_3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Purdue Pharma was a pharmaceutical company, it is has ceased all operations in Sept. 2021, but in 1995 it received approval from the FDA to release oxycontin as a pain management. Labeling said it was non addictive which allowed prescribers to give to patients for all types of pain, not just chronic. So if a patient had a headache, rather than prescribe ibuprophen, a patient could be prescribed oxycontin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Although effective, the adverse effects of opioids, such as dependence, abuse, and poisoning, have resulted in 130 deaths of Americans daily and impose significant financial and resource burdens on the healthcare system. Since approximately 91.8 million (37.8%) civilian non-institutionalized adults in the United States consumed prescription opioids in 2015 and 13.5 million (5.5%) of them had some form of opioid misuse, determining individuals who are at an increased susceptibility to these conditions is essential for responsible pain and system management (Han et al. 2015)</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5e11f1d7af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25e11f1d7af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e11f1d7af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25e11f1d7af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Mention </a:t>
            </a:r>
            <a:r>
              <a:rPr lang="en"/>
              <a:t>opportunity</a:t>
            </a:r>
            <a:r>
              <a:rPr lang="en"/>
              <a:t> here, and previous research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e11f1d7af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25e11f1d7af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5e11f1d7af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25e11f1d7af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Patient Level data is now ready for machine learning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Explain why we saw these results, why we were unsuccessful</a:t>
            </a:r>
            <a:endParaRPr/>
          </a:p>
          <a:p>
            <a:pPr indent="0" lvl="0" marL="0" rtl="0" algn="l">
              <a:lnSpc>
                <a:spcPct val="100000"/>
              </a:lnSpc>
              <a:spcBef>
                <a:spcPts val="0"/>
              </a:spcBef>
              <a:spcAft>
                <a:spcPts val="0"/>
              </a:spcAft>
              <a:buSzPts val="1100"/>
              <a:buNone/>
            </a:pPr>
            <a:r>
              <a:rPr lang="en"/>
              <a:t>Using gradient clipping, LSTMs, GRUs,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490250" y="1984225"/>
            <a:ext cx="6225300" cy="158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dk1"/>
              </a:buClr>
              <a:buSzPts val="4800"/>
              <a:buNone/>
              <a:defRPr sz="4800">
                <a:solidFill>
                  <a:schemeClr val="dk1"/>
                </a:solidFill>
              </a:defRPr>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1" name="Google Shape;11;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11"/>
          <p:cNvSpPr txBox="1"/>
          <p:nvPr>
            <p:ph idx="1" type="subTitle"/>
          </p:nvPr>
        </p:nvSpPr>
        <p:spPr>
          <a:xfrm>
            <a:off x="490250" y="1188975"/>
            <a:ext cx="6468300" cy="58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20"/>
          <p:cNvSpPr/>
          <p:nvPr/>
        </p:nvSpPr>
        <p:spPr>
          <a:xfrm>
            <a:off x="4572000" y="-125"/>
            <a:ext cx="4572000" cy="5143500"/>
          </a:xfrm>
          <a:prstGeom prst="rect">
            <a:avLst/>
          </a:prstGeom>
          <a:gradFill>
            <a:gsLst>
              <a:gs pos="0">
                <a:srgbClr val="FFFFFF"/>
              </a:gs>
              <a:gs pos="100000">
                <a:srgbClr val="B3B3B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rgbClr val="232D4B"/>
              </a:buClr>
              <a:buSzPts val="1800"/>
              <a:buChar char="●"/>
              <a:defRPr>
                <a:solidFill>
                  <a:srgbClr val="232D4B"/>
                </a:solidFill>
              </a:defRPr>
            </a:lvl1pPr>
            <a:lvl2pPr indent="-317500" lvl="1" marL="914400" algn="l">
              <a:lnSpc>
                <a:spcPct val="115000"/>
              </a:lnSpc>
              <a:spcBef>
                <a:spcPts val="0"/>
              </a:spcBef>
              <a:spcAft>
                <a:spcPts val="0"/>
              </a:spcAft>
              <a:buClr>
                <a:srgbClr val="232D4B"/>
              </a:buClr>
              <a:buSzPts val="1400"/>
              <a:buChar char="○"/>
              <a:defRPr>
                <a:solidFill>
                  <a:srgbClr val="232D4B"/>
                </a:solidFill>
              </a:defRPr>
            </a:lvl2pPr>
            <a:lvl3pPr indent="-317500" lvl="2" marL="1371600" algn="l">
              <a:lnSpc>
                <a:spcPct val="115000"/>
              </a:lnSpc>
              <a:spcBef>
                <a:spcPts val="0"/>
              </a:spcBef>
              <a:spcAft>
                <a:spcPts val="0"/>
              </a:spcAft>
              <a:buClr>
                <a:srgbClr val="232D4B"/>
              </a:buClr>
              <a:buSzPts val="1400"/>
              <a:buChar char="■"/>
              <a:defRPr>
                <a:solidFill>
                  <a:srgbClr val="232D4B"/>
                </a:solidFill>
              </a:defRPr>
            </a:lvl3pPr>
            <a:lvl4pPr indent="-317500" lvl="3" marL="1828800" algn="l">
              <a:lnSpc>
                <a:spcPct val="115000"/>
              </a:lnSpc>
              <a:spcBef>
                <a:spcPts val="0"/>
              </a:spcBef>
              <a:spcAft>
                <a:spcPts val="0"/>
              </a:spcAft>
              <a:buClr>
                <a:srgbClr val="232D4B"/>
              </a:buClr>
              <a:buSzPts val="1400"/>
              <a:buChar char="●"/>
              <a:defRPr>
                <a:solidFill>
                  <a:srgbClr val="232D4B"/>
                </a:solidFill>
              </a:defRPr>
            </a:lvl4pPr>
            <a:lvl5pPr indent="-317500" lvl="4" marL="2286000" algn="l">
              <a:lnSpc>
                <a:spcPct val="115000"/>
              </a:lnSpc>
              <a:spcBef>
                <a:spcPts val="0"/>
              </a:spcBef>
              <a:spcAft>
                <a:spcPts val="0"/>
              </a:spcAft>
              <a:buClr>
                <a:srgbClr val="232D4B"/>
              </a:buClr>
              <a:buSzPts val="1400"/>
              <a:buChar char="○"/>
              <a:defRPr>
                <a:solidFill>
                  <a:srgbClr val="232D4B"/>
                </a:solidFill>
              </a:defRPr>
            </a:lvl5pPr>
            <a:lvl6pPr indent="-317500" lvl="5" marL="2743200" algn="l">
              <a:lnSpc>
                <a:spcPct val="115000"/>
              </a:lnSpc>
              <a:spcBef>
                <a:spcPts val="0"/>
              </a:spcBef>
              <a:spcAft>
                <a:spcPts val="0"/>
              </a:spcAft>
              <a:buClr>
                <a:srgbClr val="232D4B"/>
              </a:buClr>
              <a:buSzPts val="1400"/>
              <a:buChar char="■"/>
              <a:defRPr>
                <a:solidFill>
                  <a:srgbClr val="232D4B"/>
                </a:solidFill>
              </a:defRPr>
            </a:lvl6pPr>
            <a:lvl7pPr indent="-317500" lvl="6" marL="3200400" algn="l">
              <a:lnSpc>
                <a:spcPct val="115000"/>
              </a:lnSpc>
              <a:spcBef>
                <a:spcPts val="0"/>
              </a:spcBef>
              <a:spcAft>
                <a:spcPts val="0"/>
              </a:spcAft>
              <a:buClr>
                <a:srgbClr val="232D4B"/>
              </a:buClr>
              <a:buSzPts val="1400"/>
              <a:buChar char="●"/>
              <a:defRPr>
                <a:solidFill>
                  <a:srgbClr val="232D4B"/>
                </a:solidFill>
              </a:defRPr>
            </a:lvl7pPr>
            <a:lvl8pPr indent="-317500" lvl="7" marL="3657600" algn="l">
              <a:lnSpc>
                <a:spcPct val="115000"/>
              </a:lnSpc>
              <a:spcBef>
                <a:spcPts val="0"/>
              </a:spcBef>
              <a:spcAft>
                <a:spcPts val="0"/>
              </a:spcAft>
              <a:buClr>
                <a:srgbClr val="232D4B"/>
              </a:buClr>
              <a:buSzPts val="1400"/>
              <a:buChar char="○"/>
              <a:defRPr>
                <a:solidFill>
                  <a:srgbClr val="232D4B"/>
                </a:solidFill>
              </a:defRPr>
            </a:lvl8pPr>
            <a:lvl9pPr indent="-317500" lvl="8" marL="4114800" algn="l">
              <a:lnSpc>
                <a:spcPct val="115000"/>
              </a:lnSpc>
              <a:spcBef>
                <a:spcPts val="0"/>
              </a:spcBef>
              <a:spcAft>
                <a:spcPts val="0"/>
              </a:spcAft>
              <a:buClr>
                <a:srgbClr val="232D4B"/>
              </a:buClr>
              <a:buSzPts val="1400"/>
              <a:buChar char="■"/>
              <a:defRPr>
                <a:solidFill>
                  <a:srgbClr val="232D4B"/>
                </a:solidFill>
              </a:defRPr>
            </a:lvl9pPr>
          </a:lstStyle>
          <a:p/>
        </p:txBody>
      </p:sp>
      <p:sp>
        <p:nvSpPr>
          <p:cNvPr id="44" name="Google Shape;4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Slide" type="blank">
  <p:cSld name="BLANK">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12"/>
          <p:cNvSpPr txBox="1"/>
          <p:nvPr>
            <p:ph type="ctrTitle"/>
          </p:nvPr>
        </p:nvSpPr>
        <p:spPr>
          <a:xfrm>
            <a:off x="824701" y="1130675"/>
            <a:ext cx="7494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Font typeface="Franklin Gothic"/>
              <a:buNone/>
              <a:defRPr sz="5200">
                <a:latin typeface="Franklin Gothic"/>
                <a:ea typeface="Franklin Gothic"/>
                <a:cs typeface="Franklin Gothic"/>
                <a:sym typeface="Franklin Gothic"/>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12"/>
          <p:cNvSpPr txBox="1"/>
          <p:nvPr>
            <p:ph idx="1" type="subTitle"/>
          </p:nvPr>
        </p:nvSpPr>
        <p:spPr>
          <a:xfrm>
            <a:off x="1574100" y="3276975"/>
            <a:ext cx="5995800" cy="587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6" name="Google Shape;1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12"/>
          <p:cNvSpPr txBox="1"/>
          <p:nvPr>
            <p:ph idx="2" type="subTitle"/>
          </p:nvPr>
        </p:nvSpPr>
        <p:spPr>
          <a:xfrm>
            <a:off x="1574100" y="3774700"/>
            <a:ext cx="5995800" cy="587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lide" type="secHead">
  <p:cSld name="SECTION_HEADER">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13"/>
          <p:cNvSpPr txBox="1"/>
          <p:nvPr/>
        </p:nvSpPr>
        <p:spPr>
          <a:xfrm>
            <a:off x="7006425" y="2959650"/>
            <a:ext cx="1708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Franklin Gothic"/>
              <a:ea typeface="Franklin Gothic"/>
              <a:cs typeface="Franklin Gothic"/>
              <a:sym typeface="Franklin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lide 1">
  <p:cSld name="SECTION_HEADER_1">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14"/>
          <p:cNvSpPr txBox="1"/>
          <p:nvPr/>
        </p:nvSpPr>
        <p:spPr>
          <a:xfrm>
            <a:off x="7006425" y="2959650"/>
            <a:ext cx="1708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Franklin Gothic"/>
              <a:ea typeface="Franklin Gothic"/>
              <a:cs typeface="Franklin Gothic"/>
              <a:sym typeface="Franklin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16"/>
          <p:cNvSpPr txBox="1"/>
          <p:nvPr>
            <p:ph type="title"/>
          </p:nvPr>
        </p:nvSpPr>
        <p:spPr>
          <a:xfrm>
            <a:off x="529800" y="526800"/>
            <a:ext cx="6113100" cy="690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17"/>
          <p:cNvSpPr txBox="1"/>
          <p:nvPr>
            <p:ph type="title"/>
          </p:nvPr>
        </p:nvSpPr>
        <p:spPr>
          <a:xfrm>
            <a:off x="529800" y="526800"/>
            <a:ext cx="6113100" cy="690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 name="Google Shape;34;p18"/>
          <p:cNvSpPr txBox="1"/>
          <p:nvPr>
            <p:ph type="title"/>
          </p:nvPr>
        </p:nvSpPr>
        <p:spPr>
          <a:xfrm>
            <a:off x="529800" y="526800"/>
            <a:ext cx="6113100" cy="690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9"/>
          <p:cNvSpPr txBox="1"/>
          <p:nvPr>
            <p:ph type="title"/>
          </p:nvPr>
        </p:nvSpPr>
        <p:spPr>
          <a:xfrm>
            <a:off x="490250" y="1984225"/>
            <a:ext cx="6225300" cy="158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37" name="Google Shape;3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19"/>
          <p:cNvSpPr txBox="1"/>
          <p:nvPr>
            <p:ph idx="1" type="subTitle"/>
          </p:nvPr>
        </p:nvSpPr>
        <p:spPr>
          <a:xfrm>
            <a:off x="490250" y="1188975"/>
            <a:ext cx="6468300" cy="58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232D4B"/>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Franklin Gothic"/>
              <a:buNone/>
              <a:defRPr b="1" i="0" sz="2800" u="none" cap="none" strike="noStrike">
                <a:solidFill>
                  <a:schemeClr val="lt1"/>
                </a:solidFill>
                <a:latin typeface="Franklin Gothic"/>
                <a:ea typeface="Franklin Gothic"/>
                <a:cs typeface="Franklin Gothic"/>
                <a:sym typeface="Franklin Gothic"/>
              </a:defRPr>
            </a:lvl1pPr>
            <a:lvl2pPr lvl="1" marR="0" rtl="0" algn="l">
              <a:lnSpc>
                <a:spcPct val="100000"/>
              </a:lnSpc>
              <a:spcBef>
                <a:spcPts val="0"/>
              </a:spcBef>
              <a:spcAft>
                <a:spcPts val="0"/>
              </a:spcAft>
              <a:buClr>
                <a:schemeClr val="dk1"/>
              </a:buClr>
              <a:buSzPts val="2800"/>
              <a:buFont typeface="Franklin Gothic"/>
              <a:buNone/>
              <a:defRPr b="0" i="0" sz="2800" u="none" cap="none" strike="noStrike">
                <a:solidFill>
                  <a:schemeClr val="dk1"/>
                </a:solidFill>
                <a:latin typeface="Franklin Gothic"/>
                <a:ea typeface="Franklin Gothic"/>
                <a:cs typeface="Franklin Gothic"/>
                <a:sym typeface="Franklin Gothic"/>
              </a:defRPr>
            </a:lvl2pPr>
            <a:lvl3pPr lvl="2" marR="0" rtl="0" algn="l">
              <a:lnSpc>
                <a:spcPct val="100000"/>
              </a:lnSpc>
              <a:spcBef>
                <a:spcPts val="0"/>
              </a:spcBef>
              <a:spcAft>
                <a:spcPts val="0"/>
              </a:spcAft>
              <a:buClr>
                <a:schemeClr val="dk1"/>
              </a:buClr>
              <a:buSzPts val="2800"/>
              <a:buFont typeface="Franklin Gothic"/>
              <a:buNone/>
              <a:defRPr b="0" i="0" sz="2800" u="none" cap="none" strike="noStrike">
                <a:solidFill>
                  <a:schemeClr val="dk1"/>
                </a:solidFill>
                <a:latin typeface="Franklin Gothic"/>
                <a:ea typeface="Franklin Gothic"/>
                <a:cs typeface="Franklin Gothic"/>
                <a:sym typeface="Franklin Gothic"/>
              </a:defRPr>
            </a:lvl3pPr>
            <a:lvl4pPr lvl="3" marR="0" rtl="0" algn="l">
              <a:lnSpc>
                <a:spcPct val="100000"/>
              </a:lnSpc>
              <a:spcBef>
                <a:spcPts val="0"/>
              </a:spcBef>
              <a:spcAft>
                <a:spcPts val="0"/>
              </a:spcAft>
              <a:buClr>
                <a:schemeClr val="dk1"/>
              </a:buClr>
              <a:buSzPts val="2800"/>
              <a:buFont typeface="Franklin Gothic"/>
              <a:buNone/>
              <a:defRPr b="0" i="0" sz="2800" u="none" cap="none" strike="noStrike">
                <a:solidFill>
                  <a:schemeClr val="dk1"/>
                </a:solidFill>
                <a:latin typeface="Franklin Gothic"/>
                <a:ea typeface="Franklin Gothic"/>
                <a:cs typeface="Franklin Gothic"/>
                <a:sym typeface="Franklin Gothic"/>
              </a:defRPr>
            </a:lvl4pPr>
            <a:lvl5pPr lvl="4" marR="0" rtl="0" algn="l">
              <a:lnSpc>
                <a:spcPct val="100000"/>
              </a:lnSpc>
              <a:spcBef>
                <a:spcPts val="0"/>
              </a:spcBef>
              <a:spcAft>
                <a:spcPts val="0"/>
              </a:spcAft>
              <a:buClr>
                <a:schemeClr val="dk1"/>
              </a:buClr>
              <a:buSzPts val="2800"/>
              <a:buFont typeface="Franklin Gothic"/>
              <a:buNone/>
              <a:defRPr b="0" i="0" sz="2800" u="none" cap="none" strike="noStrike">
                <a:solidFill>
                  <a:schemeClr val="dk1"/>
                </a:solidFill>
                <a:latin typeface="Franklin Gothic"/>
                <a:ea typeface="Franklin Gothic"/>
                <a:cs typeface="Franklin Gothic"/>
                <a:sym typeface="Franklin Gothic"/>
              </a:defRPr>
            </a:lvl5pPr>
            <a:lvl6pPr lvl="5" marR="0" rtl="0" algn="l">
              <a:lnSpc>
                <a:spcPct val="100000"/>
              </a:lnSpc>
              <a:spcBef>
                <a:spcPts val="0"/>
              </a:spcBef>
              <a:spcAft>
                <a:spcPts val="0"/>
              </a:spcAft>
              <a:buClr>
                <a:schemeClr val="dk1"/>
              </a:buClr>
              <a:buSzPts val="2800"/>
              <a:buFont typeface="Franklin Gothic"/>
              <a:buNone/>
              <a:defRPr b="0" i="0" sz="2800" u="none" cap="none" strike="noStrike">
                <a:solidFill>
                  <a:schemeClr val="dk1"/>
                </a:solidFill>
                <a:latin typeface="Franklin Gothic"/>
                <a:ea typeface="Franklin Gothic"/>
                <a:cs typeface="Franklin Gothic"/>
                <a:sym typeface="Franklin Gothic"/>
              </a:defRPr>
            </a:lvl6pPr>
            <a:lvl7pPr lvl="6" marR="0" rtl="0" algn="l">
              <a:lnSpc>
                <a:spcPct val="100000"/>
              </a:lnSpc>
              <a:spcBef>
                <a:spcPts val="0"/>
              </a:spcBef>
              <a:spcAft>
                <a:spcPts val="0"/>
              </a:spcAft>
              <a:buClr>
                <a:schemeClr val="dk1"/>
              </a:buClr>
              <a:buSzPts val="2800"/>
              <a:buFont typeface="Franklin Gothic"/>
              <a:buNone/>
              <a:defRPr b="0" i="0" sz="2800" u="none" cap="none" strike="noStrike">
                <a:solidFill>
                  <a:schemeClr val="dk1"/>
                </a:solidFill>
                <a:latin typeface="Franklin Gothic"/>
                <a:ea typeface="Franklin Gothic"/>
                <a:cs typeface="Franklin Gothic"/>
                <a:sym typeface="Franklin Gothic"/>
              </a:defRPr>
            </a:lvl7pPr>
            <a:lvl8pPr lvl="7" marR="0" rtl="0" algn="l">
              <a:lnSpc>
                <a:spcPct val="100000"/>
              </a:lnSpc>
              <a:spcBef>
                <a:spcPts val="0"/>
              </a:spcBef>
              <a:spcAft>
                <a:spcPts val="0"/>
              </a:spcAft>
              <a:buClr>
                <a:schemeClr val="dk1"/>
              </a:buClr>
              <a:buSzPts val="2800"/>
              <a:buFont typeface="Franklin Gothic"/>
              <a:buNone/>
              <a:defRPr b="0" i="0" sz="2800" u="none" cap="none" strike="noStrike">
                <a:solidFill>
                  <a:schemeClr val="dk1"/>
                </a:solidFill>
                <a:latin typeface="Franklin Gothic"/>
                <a:ea typeface="Franklin Gothic"/>
                <a:cs typeface="Franklin Gothic"/>
                <a:sym typeface="Franklin Gothic"/>
              </a:defRPr>
            </a:lvl8pPr>
            <a:lvl9pPr lvl="8" marR="0" rtl="0" algn="l">
              <a:lnSpc>
                <a:spcPct val="100000"/>
              </a:lnSpc>
              <a:spcBef>
                <a:spcPts val="0"/>
              </a:spcBef>
              <a:spcAft>
                <a:spcPts val="0"/>
              </a:spcAft>
              <a:buClr>
                <a:schemeClr val="dk1"/>
              </a:buClr>
              <a:buSzPts val="2800"/>
              <a:buFont typeface="Franklin Gothic"/>
              <a:buNone/>
              <a:defRPr b="0" i="0" sz="2800" u="none" cap="none" strike="noStrike">
                <a:solidFill>
                  <a:schemeClr val="dk1"/>
                </a:solidFill>
                <a:latin typeface="Franklin Gothic"/>
                <a:ea typeface="Franklin Gothic"/>
                <a:cs typeface="Franklin Gothic"/>
                <a:sym typeface="Franklin Gothic"/>
              </a:defRPr>
            </a:lvl9pPr>
          </a:lstStyle>
          <a:p/>
        </p:txBody>
      </p:sp>
      <p:sp>
        <p:nvSpPr>
          <p:cNvPr id="7" name="Google Shape;7;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1"/>
              </a:buClr>
              <a:buSzPts val="1800"/>
              <a:buFont typeface="Franklin Gothic"/>
              <a:buChar char="●"/>
              <a:defRPr b="0" i="0" sz="1800" u="none" cap="none" strike="noStrike">
                <a:solidFill>
                  <a:schemeClr val="lt1"/>
                </a:solidFill>
                <a:latin typeface="Franklin Gothic"/>
                <a:ea typeface="Franklin Gothic"/>
                <a:cs typeface="Franklin Gothic"/>
                <a:sym typeface="Franklin Gothic"/>
              </a:defRPr>
            </a:lvl1pPr>
            <a:lvl2pPr indent="-317500" lvl="1" marL="914400" marR="0" rtl="0" algn="l">
              <a:lnSpc>
                <a:spcPct val="115000"/>
              </a:lnSpc>
              <a:spcBef>
                <a:spcPts val="0"/>
              </a:spcBef>
              <a:spcAft>
                <a:spcPts val="0"/>
              </a:spcAft>
              <a:buClr>
                <a:schemeClr val="lt1"/>
              </a:buClr>
              <a:buSzPts val="1400"/>
              <a:buFont typeface="Franklin Gothic"/>
              <a:buChar char="○"/>
              <a:defRPr b="0" i="0" sz="1400" u="none" cap="none" strike="noStrike">
                <a:solidFill>
                  <a:schemeClr val="lt1"/>
                </a:solidFill>
                <a:latin typeface="Franklin Gothic"/>
                <a:ea typeface="Franklin Gothic"/>
                <a:cs typeface="Franklin Gothic"/>
                <a:sym typeface="Franklin Gothic"/>
              </a:defRPr>
            </a:lvl2pPr>
            <a:lvl3pPr indent="-317500" lvl="2" marL="1371600" marR="0" rtl="0" algn="l">
              <a:lnSpc>
                <a:spcPct val="115000"/>
              </a:lnSpc>
              <a:spcBef>
                <a:spcPts val="0"/>
              </a:spcBef>
              <a:spcAft>
                <a:spcPts val="0"/>
              </a:spcAft>
              <a:buClr>
                <a:schemeClr val="lt1"/>
              </a:buClr>
              <a:buSzPts val="1400"/>
              <a:buFont typeface="Franklin Gothic"/>
              <a:buChar char="■"/>
              <a:defRPr b="0" i="0" sz="1400" u="none" cap="none" strike="noStrike">
                <a:solidFill>
                  <a:schemeClr val="lt1"/>
                </a:solidFill>
                <a:latin typeface="Franklin Gothic"/>
                <a:ea typeface="Franklin Gothic"/>
                <a:cs typeface="Franklin Gothic"/>
                <a:sym typeface="Franklin Gothic"/>
              </a:defRPr>
            </a:lvl3pPr>
            <a:lvl4pPr indent="-317500" lvl="3" marL="1828800" marR="0" rtl="0" algn="l">
              <a:lnSpc>
                <a:spcPct val="115000"/>
              </a:lnSpc>
              <a:spcBef>
                <a:spcPts val="0"/>
              </a:spcBef>
              <a:spcAft>
                <a:spcPts val="0"/>
              </a:spcAft>
              <a:buClr>
                <a:schemeClr val="lt1"/>
              </a:buClr>
              <a:buSzPts val="1400"/>
              <a:buFont typeface="Franklin Gothic"/>
              <a:buChar char="●"/>
              <a:defRPr b="0" i="0" sz="1400" u="none" cap="none" strike="noStrike">
                <a:solidFill>
                  <a:schemeClr val="lt1"/>
                </a:solidFill>
                <a:latin typeface="Franklin Gothic"/>
                <a:ea typeface="Franklin Gothic"/>
                <a:cs typeface="Franklin Gothic"/>
                <a:sym typeface="Franklin Gothic"/>
              </a:defRPr>
            </a:lvl4pPr>
            <a:lvl5pPr indent="-317500" lvl="4" marL="2286000" marR="0" rtl="0" algn="l">
              <a:lnSpc>
                <a:spcPct val="115000"/>
              </a:lnSpc>
              <a:spcBef>
                <a:spcPts val="0"/>
              </a:spcBef>
              <a:spcAft>
                <a:spcPts val="0"/>
              </a:spcAft>
              <a:buClr>
                <a:schemeClr val="lt1"/>
              </a:buClr>
              <a:buSzPts val="1400"/>
              <a:buFont typeface="Franklin Gothic"/>
              <a:buChar char="○"/>
              <a:defRPr b="0" i="0" sz="1400" u="none" cap="none" strike="noStrike">
                <a:solidFill>
                  <a:schemeClr val="lt1"/>
                </a:solidFill>
                <a:latin typeface="Franklin Gothic"/>
                <a:ea typeface="Franklin Gothic"/>
                <a:cs typeface="Franklin Gothic"/>
                <a:sym typeface="Franklin Gothic"/>
              </a:defRPr>
            </a:lvl5pPr>
            <a:lvl6pPr indent="-317500" lvl="5" marL="2743200" marR="0" rtl="0" algn="l">
              <a:lnSpc>
                <a:spcPct val="115000"/>
              </a:lnSpc>
              <a:spcBef>
                <a:spcPts val="0"/>
              </a:spcBef>
              <a:spcAft>
                <a:spcPts val="0"/>
              </a:spcAft>
              <a:buClr>
                <a:schemeClr val="lt1"/>
              </a:buClr>
              <a:buSzPts val="1400"/>
              <a:buFont typeface="Franklin Gothic"/>
              <a:buChar char="■"/>
              <a:defRPr b="0" i="0" sz="1400" u="none" cap="none" strike="noStrike">
                <a:solidFill>
                  <a:schemeClr val="lt1"/>
                </a:solidFill>
                <a:latin typeface="Franklin Gothic"/>
                <a:ea typeface="Franklin Gothic"/>
                <a:cs typeface="Franklin Gothic"/>
                <a:sym typeface="Franklin Gothic"/>
              </a:defRPr>
            </a:lvl6pPr>
            <a:lvl7pPr indent="-317500" lvl="6" marL="3200400" marR="0" rtl="0" algn="l">
              <a:lnSpc>
                <a:spcPct val="115000"/>
              </a:lnSpc>
              <a:spcBef>
                <a:spcPts val="0"/>
              </a:spcBef>
              <a:spcAft>
                <a:spcPts val="0"/>
              </a:spcAft>
              <a:buClr>
                <a:schemeClr val="lt1"/>
              </a:buClr>
              <a:buSzPts val="1400"/>
              <a:buFont typeface="Franklin Gothic"/>
              <a:buChar char="●"/>
              <a:defRPr b="0" i="0" sz="1400" u="none" cap="none" strike="noStrike">
                <a:solidFill>
                  <a:schemeClr val="lt1"/>
                </a:solidFill>
                <a:latin typeface="Franklin Gothic"/>
                <a:ea typeface="Franklin Gothic"/>
                <a:cs typeface="Franklin Gothic"/>
                <a:sym typeface="Franklin Gothic"/>
              </a:defRPr>
            </a:lvl7pPr>
            <a:lvl8pPr indent="-317500" lvl="7" marL="3657600" marR="0" rtl="0" algn="l">
              <a:lnSpc>
                <a:spcPct val="115000"/>
              </a:lnSpc>
              <a:spcBef>
                <a:spcPts val="0"/>
              </a:spcBef>
              <a:spcAft>
                <a:spcPts val="0"/>
              </a:spcAft>
              <a:buClr>
                <a:schemeClr val="lt1"/>
              </a:buClr>
              <a:buSzPts val="1400"/>
              <a:buFont typeface="Franklin Gothic"/>
              <a:buChar char="○"/>
              <a:defRPr b="0" i="0" sz="1400" u="none" cap="none" strike="noStrike">
                <a:solidFill>
                  <a:schemeClr val="lt1"/>
                </a:solidFill>
                <a:latin typeface="Franklin Gothic"/>
                <a:ea typeface="Franklin Gothic"/>
                <a:cs typeface="Franklin Gothic"/>
                <a:sym typeface="Franklin Gothic"/>
              </a:defRPr>
            </a:lvl8pPr>
            <a:lvl9pPr indent="-317500" lvl="8" marL="4114800" marR="0" rtl="0" algn="l">
              <a:lnSpc>
                <a:spcPct val="115000"/>
              </a:lnSpc>
              <a:spcBef>
                <a:spcPts val="0"/>
              </a:spcBef>
              <a:spcAft>
                <a:spcPts val="0"/>
              </a:spcAft>
              <a:buClr>
                <a:schemeClr val="lt1"/>
              </a:buClr>
              <a:buSzPts val="1400"/>
              <a:buFont typeface="Franklin Gothic"/>
              <a:buChar char="■"/>
              <a:defRPr b="0" i="0" sz="1400" u="none" cap="none" strike="noStrike">
                <a:solidFill>
                  <a:schemeClr val="lt1"/>
                </a:solidFill>
                <a:latin typeface="Franklin Gothic"/>
                <a:ea typeface="Franklin Gothic"/>
                <a:cs typeface="Franklin Gothic"/>
                <a:sym typeface="Franklin Gothic"/>
              </a:defRPr>
            </a:lvl9pPr>
          </a:lstStyle>
          <a:p/>
        </p:txBody>
      </p:sp>
      <p:sp>
        <p:nvSpPr>
          <p:cNvPr id="8" name="Google Shape;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jp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10.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10.png"/><Relationship Id="rId5"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0.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10.png"/><Relationship Id="rId5" Type="http://schemas.openxmlformats.org/officeDocument/2006/relationships/image" Target="../media/image22.png"/><Relationship Id="rId6"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 name="Shape 52"/>
        <p:cNvGrpSpPr/>
        <p:nvPr/>
      </p:nvGrpSpPr>
      <p:grpSpPr>
        <a:xfrm>
          <a:off x="0" y="0"/>
          <a:ext cx="0" cy="0"/>
          <a:chOff x="0" y="0"/>
          <a:chExt cx="0" cy="0"/>
        </a:xfrm>
      </p:grpSpPr>
      <p:sp>
        <p:nvSpPr>
          <p:cNvPr id="53" name="Google Shape;53;p1"/>
          <p:cNvSpPr txBox="1"/>
          <p:nvPr>
            <p:ph idx="12" type="sldNum"/>
          </p:nvPr>
        </p:nvSpPr>
        <p:spPr>
          <a:xfrm>
            <a:off x="8574953" y="4565000"/>
            <a:ext cx="3333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200"/>
              <a:buNone/>
            </a:pPr>
            <a:fld id="{00000000-1234-1234-1234-123412341234}" type="slidenum">
              <a:rPr lang="en" sz="1200">
                <a:solidFill>
                  <a:srgbClr val="1A2835"/>
                </a:solidFill>
                <a:latin typeface="Franklin Gothic"/>
                <a:ea typeface="Franklin Gothic"/>
                <a:cs typeface="Franklin Gothic"/>
                <a:sym typeface="Franklin Gothic"/>
              </a:rPr>
              <a:t>‹#›</a:t>
            </a:fld>
            <a:endParaRPr sz="1200">
              <a:solidFill>
                <a:srgbClr val="1A2835"/>
              </a:solidFill>
              <a:latin typeface="Franklin Gothic"/>
              <a:ea typeface="Franklin Gothic"/>
              <a:cs typeface="Franklin Gothic"/>
              <a:sym typeface="Franklin Gothic"/>
            </a:endParaRPr>
          </a:p>
        </p:txBody>
      </p:sp>
      <p:sp>
        <p:nvSpPr>
          <p:cNvPr id="54" name="Google Shape;54;p1"/>
          <p:cNvSpPr txBox="1"/>
          <p:nvPr>
            <p:ph type="title"/>
          </p:nvPr>
        </p:nvSpPr>
        <p:spPr>
          <a:xfrm>
            <a:off x="685350" y="1043900"/>
            <a:ext cx="7773300" cy="2203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3420">
                <a:solidFill>
                  <a:srgbClr val="1A2835"/>
                </a:solidFill>
              </a:rPr>
              <a:t>The Opioid Abuse Predictor</a:t>
            </a:r>
            <a:endParaRPr sz="3420">
              <a:solidFill>
                <a:srgbClr val="1A2835"/>
              </a:solidFill>
            </a:endParaRPr>
          </a:p>
        </p:txBody>
      </p:sp>
      <p:sp>
        <p:nvSpPr>
          <p:cNvPr id="55" name="Google Shape;55;p1"/>
          <p:cNvSpPr txBox="1"/>
          <p:nvPr>
            <p:ph idx="1" type="subTitle"/>
          </p:nvPr>
        </p:nvSpPr>
        <p:spPr>
          <a:xfrm>
            <a:off x="685350" y="3886800"/>
            <a:ext cx="6984600" cy="5691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600">
                <a:solidFill>
                  <a:srgbClr val="1A2835"/>
                </a:solidFill>
              </a:rPr>
              <a:t>Students: Morgan Durham, Srimann Ramachandruni, and Tom Lever</a:t>
            </a:r>
            <a:endParaRPr sz="1600">
              <a:solidFill>
                <a:srgbClr val="1A2835"/>
              </a:solidFill>
            </a:endParaRPr>
          </a:p>
          <a:p>
            <a:pPr indent="0" lvl="0" marL="0" rtl="0" algn="l">
              <a:lnSpc>
                <a:spcPct val="80000"/>
              </a:lnSpc>
              <a:spcBef>
                <a:spcPts val="0"/>
              </a:spcBef>
              <a:spcAft>
                <a:spcPts val="0"/>
              </a:spcAft>
              <a:buSzPts val="1018"/>
              <a:buNone/>
            </a:pPr>
            <a:r>
              <a:rPr lang="en" sz="1600">
                <a:solidFill>
                  <a:srgbClr val="1A2835"/>
                </a:solidFill>
              </a:rPr>
              <a:t>Mentor: Heman Shakeri</a:t>
            </a:r>
            <a:endParaRPr sz="1600">
              <a:solidFill>
                <a:srgbClr val="1A2835"/>
              </a:solidFill>
            </a:endParaRPr>
          </a:p>
        </p:txBody>
      </p:sp>
      <p:sp>
        <p:nvSpPr>
          <p:cNvPr id="56" name="Google Shape;56;p1"/>
          <p:cNvSpPr txBox="1"/>
          <p:nvPr>
            <p:ph idx="4294967295" type="subTitle"/>
          </p:nvPr>
        </p:nvSpPr>
        <p:spPr>
          <a:xfrm>
            <a:off x="686375" y="4341225"/>
            <a:ext cx="5995800" cy="3711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Clr>
                <a:schemeClr val="lt1"/>
              </a:buClr>
              <a:buSzPts val="1800"/>
              <a:buFont typeface="Franklin Gothic"/>
              <a:buNone/>
            </a:pPr>
            <a:r>
              <a:rPr b="0" i="0" lang="en" sz="1200" u="none" cap="none" strike="noStrike">
                <a:solidFill>
                  <a:srgbClr val="1A2835"/>
                </a:solidFill>
                <a:latin typeface="Franklin Gothic"/>
                <a:ea typeface="Franklin Gothic"/>
                <a:cs typeface="Franklin Gothic"/>
                <a:sym typeface="Franklin Gothic"/>
              </a:rPr>
              <a:t>0</a:t>
            </a:r>
            <a:r>
              <a:rPr lang="en" sz="1200">
                <a:solidFill>
                  <a:srgbClr val="1A2835"/>
                </a:solidFill>
              </a:rPr>
              <a:t>8</a:t>
            </a:r>
            <a:r>
              <a:rPr b="0" i="0" lang="en" sz="1200" u="none" cap="none" strike="noStrike">
                <a:solidFill>
                  <a:srgbClr val="1A2835"/>
                </a:solidFill>
                <a:latin typeface="Franklin Gothic"/>
                <a:ea typeface="Franklin Gothic"/>
                <a:cs typeface="Franklin Gothic"/>
                <a:sym typeface="Franklin Gothic"/>
              </a:rPr>
              <a:t>/0</a:t>
            </a:r>
            <a:r>
              <a:rPr lang="en" sz="1200">
                <a:solidFill>
                  <a:srgbClr val="1A2835"/>
                </a:solidFill>
              </a:rPr>
              <a:t>2</a:t>
            </a:r>
            <a:r>
              <a:rPr b="0" i="0" lang="en" sz="1200" u="none" cap="none" strike="noStrike">
                <a:solidFill>
                  <a:srgbClr val="1A2835"/>
                </a:solidFill>
                <a:latin typeface="Franklin Gothic"/>
                <a:ea typeface="Franklin Gothic"/>
                <a:cs typeface="Franklin Gothic"/>
                <a:sym typeface="Franklin Gothic"/>
              </a:rPr>
              <a:t>/2023</a:t>
            </a:r>
            <a:endParaRPr b="0" i="0" sz="1200" u="none" cap="none" strike="noStrike">
              <a:solidFill>
                <a:srgbClr val="1A2835"/>
              </a:solidFill>
              <a:latin typeface="Franklin Gothic"/>
              <a:ea typeface="Franklin Gothic"/>
              <a:cs typeface="Franklin Gothic"/>
              <a:sym typeface="Franklin Gothic"/>
            </a:endParaRPr>
          </a:p>
        </p:txBody>
      </p:sp>
      <p:sp>
        <p:nvSpPr>
          <p:cNvPr id="57" name="Google Shape;57;p1"/>
          <p:cNvSpPr/>
          <p:nvPr/>
        </p:nvSpPr>
        <p:spPr>
          <a:xfrm flipH="1" rot="10800000">
            <a:off x="686375" y="3559890"/>
            <a:ext cx="374400" cy="144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 name="Google Shape;58;p1"/>
          <p:cNvPicPr preferRelativeResize="0"/>
          <p:nvPr/>
        </p:nvPicPr>
        <p:blipFill rotWithShape="1">
          <a:blip r:embed="rId4">
            <a:alphaModFix/>
          </a:blip>
          <a:srcRect b="0" l="0" r="0" t="0"/>
          <a:stretch/>
        </p:blipFill>
        <p:spPr>
          <a:xfrm>
            <a:off x="802200" y="455500"/>
            <a:ext cx="2191826" cy="166277"/>
          </a:xfrm>
          <a:prstGeom prst="rect">
            <a:avLst/>
          </a:prstGeom>
          <a:noFill/>
          <a:ln>
            <a:noFill/>
          </a:ln>
        </p:spPr>
      </p:pic>
      <p:sp>
        <p:nvSpPr>
          <p:cNvPr id="59" name="Google Shape;59;p1"/>
          <p:cNvSpPr txBox="1"/>
          <p:nvPr/>
        </p:nvSpPr>
        <p:spPr>
          <a:xfrm>
            <a:off x="726000" y="2708975"/>
            <a:ext cx="6466500" cy="5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ranklin Gothic"/>
                <a:ea typeface="Franklin Gothic"/>
                <a:cs typeface="Franklin Gothic"/>
                <a:sym typeface="Franklin Gothic"/>
              </a:rPr>
              <a:t>An RNN-base</a:t>
            </a:r>
            <a:r>
              <a:rPr lang="en">
                <a:latin typeface="Franklin Gothic"/>
                <a:ea typeface="Franklin Gothic"/>
                <a:cs typeface="Franklin Gothic"/>
                <a:sym typeface="Franklin Gothic"/>
              </a:rPr>
              <a:t>d screening tool </a:t>
            </a:r>
            <a:r>
              <a:rPr lang="en">
                <a:latin typeface="Franklin Gothic"/>
                <a:ea typeface="Franklin Gothic"/>
                <a:cs typeface="Franklin Gothic"/>
                <a:sym typeface="Franklin Gothic"/>
              </a:rPr>
              <a:t>to predict opioid abuse prior to opioid prescription</a:t>
            </a:r>
            <a:endParaRPr>
              <a:latin typeface="Franklin Gothic"/>
              <a:ea typeface="Franklin Gothic"/>
              <a:cs typeface="Franklin Gothic"/>
              <a:sym typeface="Frankli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g25e11f1d7af_0_187"/>
          <p:cNvSpPr txBox="1"/>
          <p:nvPr>
            <p:ph idx="12" type="sldNum"/>
          </p:nvPr>
        </p:nvSpPr>
        <p:spPr>
          <a:xfrm>
            <a:off x="8477849" y="4565000"/>
            <a:ext cx="4305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200"/>
              <a:buNone/>
            </a:pPr>
            <a:fld id="{00000000-1234-1234-1234-123412341234}" type="slidenum">
              <a:rPr lang="en" sz="1200">
                <a:solidFill>
                  <a:srgbClr val="1A2835"/>
                </a:solidFill>
                <a:latin typeface="Franklin Gothic"/>
                <a:ea typeface="Franklin Gothic"/>
                <a:cs typeface="Franklin Gothic"/>
                <a:sym typeface="Franklin Gothic"/>
              </a:rPr>
              <a:t>‹#›</a:t>
            </a:fld>
            <a:endParaRPr sz="1200">
              <a:solidFill>
                <a:srgbClr val="1A2835"/>
              </a:solidFill>
              <a:latin typeface="Franklin Gothic"/>
              <a:ea typeface="Franklin Gothic"/>
              <a:cs typeface="Franklin Gothic"/>
              <a:sym typeface="Franklin Gothic"/>
            </a:endParaRPr>
          </a:p>
        </p:txBody>
      </p:sp>
      <p:pic>
        <p:nvPicPr>
          <p:cNvPr id="238" name="Google Shape;238;g25e11f1d7af_0_187"/>
          <p:cNvPicPr preferRelativeResize="0"/>
          <p:nvPr/>
        </p:nvPicPr>
        <p:blipFill rotWithShape="1">
          <a:blip r:embed="rId4">
            <a:alphaModFix/>
          </a:blip>
          <a:srcRect b="0" l="0" r="0" t="0"/>
          <a:stretch/>
        </p:blipFill>
        <p:spPr>
          <a:xfrm>
            <a:off x="267350" y="4830950"/>
            <a:ext cx="1682658" cy="127650"/>
          </a:xfrm>
          <a:prstGeom prst="rect">
            <a:avLst/>
          </a:prstGeom>
          <a:noFill/>
          <a:ln>
            <a:noFill/>
          </a:ln>
        </p:spPr>
      </p:pic>
      <p:sp>
        <p:nvSpPr>
          <p:cNvPr id="239" name="Google Shape;239;g25e11f1d7af_0_187"/>
          <p:cNvSpPr txBox="1"/>
          <p:nvPr>
            <p:ph idx="12" type="sldNum"/>
          </p:nvPr>
        </p:nvSpPr>
        <p:spPr>
          <a:xfrm>
            <a:off x="6465959" y="4565000"/>
            <a:ext cx="21090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r>
              <a:rPr b="1" lang="en" sz="1200">
                <a:solidFill>
                  <a:srgbClr val="1A2835"/>
                </a:solidFill>
                <a:latin typeface="Franklin Gothic"/>
                <a:ea typeface="Franklin Gothic"/>
                <a:cs typeface="Franklin Gothic"/>
                <a:sym typeface="Franklin Gothic"/>
              </a:rPr>
              <a:t>Feature Engineering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
        <p:nvSpPr>
          <p:cNvPr id="240" name="Google Shape;240;g25e11f1d7af_0_187"/>
          <p:cNvSpPr txBox="1"/>
          <p:nvPr>
            <p:ph type="title"/>
          </p:nvPr>
        </p:nvSpPr>
        <p:spPr>
          <a:xfrm>
            <a:off x="685350" y="104900"/>
            <a:ext cx="8115900" cy="1240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3220">
                <a:solidFill>
                  <a:srgbClr val="1A2835"/>
                </a:solidFill>
              </a:rPr>
              <a:t>Challenges</a:t>
            </a:r>
            <a:endParaRPr sz="3220">
              <a:solidFill>
                <a:srgbClr val="1A2835"/>
              </a:solidFill>
            </a:endParaRPr>
          </a:p>
        </p:txBody>
      </p:sp>
      <p:sp>
        <p:nvSpPr>
          <p:cNvPr id="241" name="Google Shape;241;g25e11f1d7af_0_187"/>
          <p:cNvSpPr/>
          <p:nvPr/>
        </p:nvSpPr>
        <p:spPr>
          <a:xfrm>
            <a:off x="742700" y="1345406"/>
            <a:ext cx="374400" cy="132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25e11f1d7af_0_187"/>
          <p:cNvSpPr txBox="1"/>
          <p:nvPr/>
        </p:nvSpPr>
        <p:spPr>
          <a:xfrm>
            <a:off x="765075" y="1631550"/>
            <a:ext cx="5051400" cy="2671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Franklin Gothic"/>
              <a:buChar char="●"/>
            </a:pPr>
            <a:r>
              <a:rPr lang="en" sz="1800">
                <a:latin typeface="Franklin Gothic"/>
                <a:ea typeface="Franklin Gothic"/>
                <a:cs typeface="Franklin Gothic"/>
                <a:sym typeface="Franklin Gothic"/>
              </a:rPr>
              <a:t>Working with NIH All Of Data</a:t>
            </a:r>
            <a:endParaRPr sz="1800">
              <a:latin typeface="Franklin Gothic"/>
              <a:ea typeface="Franklin Gothic"/>
              <a:cs typeface="Franklin Gothic"/>
              <a:sym typeface="Franklin Gothic"/>
            </a:endParaRPr>
          </a:p>
          <a:p>
            <a:pPr indent="-342900" lvl="0" marL="457200" rtl="0" algn="l">
              <a:spcBef>
                <a:spcPts val="0"/>
              </a:spcBef>
              <a:spcAft>
                <a:spcPts val="0"/>
              </a:spcAft>
              <a:buSzPts val="1800"/>
              <a:buFont typeface="Franklin Gothic"/>
              <a:buChar char="●"/>
            </a:pPr>
            <a:r>
              <a:rPr lang="en" sz="1800">
                <a:solidFill>
                  <a:schemeClr val="dk1"/>
                </a:solidFill>
                <a:latin typeface="Franklin Gothic"/>
                <a:ea typeface="Franklin Gothic"/>
                <a:cs typeface="Franklin Gothic"/>
                <a:sym typeface="Franklin Gothic"/>
              </a:rPr>
              <a:t>Feature Selection</a:t>
            </a:r>
            <a:endParaRPr sz="1800">
              <a:latin typeface="Franklin Gothic"/>
              <a:ea typeface="Franklin Gothic"/>
              <a:cs typeface="Franklin Gothic"/>
              <a:sym typeface="Franklin Gothic"/>
            </a:endParaRPr>
          </a:p>
          <a:p>
            <a:pPr indent="-342900" lvl="0" marL="457200" rtl="0" algn="l">
              <a:spcBef>
                <a:spcPts val="0"/>
              </a:spcBef>
              <a:spcAft>
                <a:spcPts val="0"/>
              </a:spcAft>
              <a:buSzPts val="1800"/>
              <a:buFont typeface="Franklin Gothic"/>
              <a:buChar char="●"/>
            </a:pPr>
            <a:r>
              <a:rPr lang="en" sz="1800">
                <a:latin typeface="Franklin Gothic"/>
                <a:ea typeface="Franklin Gothic"/>
                <a:cs typeface="Franklin Gothic"/>
                <a:sym typeface="Franklin Gothic"/>
              </a:rPr>
              <a:t>Data Sparsity</a:t>
            </a:r>
            <a:endParaRPr sz="1800">
              <a:latin typeface="Franklin Gothic"/>
              <a:ea typeface="Franklin Gothic"/>
              <a:cs typeface="Franklin Gothic"/>
              <a:sym typeface="Franklin Gothic"/>
            </a:endParaRPr>
          </a:p>
        </p:txBody>
      </p:sp>
      <p:pic>
        <p:nvPicPr>
          <p:cNvPr id="243" name="Google Shape;243;g25e11f1d7af_0_187"/>
          <p:cNvPicPr preferRelativeResize="0"/>
          <p:nvPr/>
        </p:nvPicPr>
        <p:blipFill>
          <a:blip r:embed="rId5">
            <a:alphaModFix/>
          </a:blip>
          <a:stretch>
            <a:fillRect/>
          </a:stretch>
        </p:blipFill>
        <p:spPr>
          <a:xfrm>
            <a:off x="1079713" y="3597501"/>
            <a:ext cx="7327174" cy="967500"/>
          </a:xfrm>
          <a:prstGeom prst="rect">
            <a:avLst/>
          </a:prstGeom>
          <a:noFill/>
          <a:ln>
            <a:noFill/>
          </a:ln>
        </p:spPr>
      </p:pic>
      <p:pic>
        <p:nvPicPr>
          <p:cNvPr id="244" name="Google Shape;244;g25e11f1d7af_0_187"/>
          <p:cNvPicPr preferRelativeResize="0"/>
          <p:nvPr/>
        </p:nvPicPr>
        <p:blipFill>
          <a:blip r:embed="rId6">
            <a:alphaModFix/>
          </a:blip>
          <a:stretch>
            <a:fillRect/>
          </a:stretch>
        </p:blipFill>
        <p:spPr>
          <a:xfrm>
            <a:off x="5925200" y="187875"/>
            <a:ext cx="2481675" cy="3314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8"/>
          <p:cNvSpPr txBox="1"/>
          <p:nvPr>
            <p:ph idx="12" type="sldNum"/>
          </p:nvPr>
        </p:nvSpPr>
        <p:spPr>
          <a:xfrm>
            <a:off x="8477849" y="4565000"/>
            <a:ext cx="4305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200"/>
              <a:buNone/>
            </a:pPr>
            <a:fld id="{00000000-1234-1234-1234-123412341234}" type="slidenum">
              <a:rPr lang="en" sz="1200">
                <a:solidFill>
                  <a:srgbClr val="1A2835"/>
                </a:solidFill>
                <a:latin typeface="Franklin Gothic"/>
                <a:ea typeface="Franklin Gothic"/>
                <a:cs typeface="Franklin Gothic"/>
                <a:sym typeface="Franklin Gothic"/>
              </a:rPr>
              <a:t>‹#›</a:t>
            </a:fld>
            <a:endParaRPr sz="1200">
              <a:solidFill>
                <a:srgbClr val="1A2835"/>
              </a:solidFill>
              <a:latin typeface="Franklin Gothic"/>
              <a:ea typeface="Franklin Gothic"/>
              <a:cs typeface="Franklin Gothic"/>
              <a:sym typeface="Franklin Gothic"/>
            </a:endParaRPr>
          </a:p>
        </p:txBody>
      </p:sp>
      <p:pic>
        <p:nvPicPr>
          <p:cNvPr id="250" name="Google Shape;250;p8"/>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251" name="Google Shape;251;p8"/>
          <p:cNvSpPr txBox="1"/>
          <p:nvPr>
            <p:ph idx="12" type="sldNum"/>
          </p:nvPr>
        </p:nvSpPr>
        <p:spPr>
          <a:xfrm>
            <a:off x="6465959" y="4565000"/>
            <a:ext cx="21090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r>
              <a:rPr b="1" lang="en" sz="1200">
                <a:solidFill>
                  <a:srgbClr val="1A2835"/>
                </a:solidFill>
                <a:latin typeface="Franklin Gothic"/>
                <a:ea typeface="Franklin Gothic"/>
                <a:cs typeface="Franklin Gothic"/>
                <a:sym typeface="Franklin Gothic"/>
              </a:rPr>
              <a:t>Future Work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
        <p:nvSpPr>
          <p:cNvPr id="252" name="Google Shape;252;p8"/>
          <p:cNvSpPr txBox="1"/>
          <p:nvPr>
            <p:ph type="title"/>
          </p:nvPr>
        </p:nvSpPr>
        <p:spPr>
          <a:xfrm>
            <a:off x="685350" y="205675"/>
            <a:ext cx="7773300" cy="70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3220">
                <a:solidFill>
                  <a:srgbClr val="1A2835"/>
                </a:solidFill>
              </a:rPr>
              <a:t>Future Research</a:t>
            </a:r>
            <a:endParaRPr sz="3220">
              <a:solidFill>
                <a:srgbClr val="1A2835"/>
              </a:solidFill>
            </a:endParaRPr>
          </a:p>
        </p:txBody>
      </p:sp>
      <p:sp>
        <p:nvSpPr>
          <p:cNvPr id="253" name="Google Shape;253;p8"/>
          <p:cNvSpPr/>
          <p:nvPr/>
        </p:nvSpPr>
        <p:spPr>
          <a:xfrm flipH="1" rot="10800000">
            <a:off x="802250" y="1144065"/>
            <a:ext cx="374400" cy="144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8"/>
          <p:cNvSpPr txBox="1"/>
          <p:nvPr>
            <p:ph type="title"/>
          </p:nvPr>
        </p:nvSpPr>
        <p:spPr>
          <a:xfrm>
            <a:off x="802250" y="2210688"/>
            <a:ext cx="7773300" cy="1179300"/>
          </a:xfrm>
          <a:prstGeom prst="rect">
            <a:avLst/>
          </a:prstGeom>
          <a:noFill/>
          <a:ln>
            <a:noFill/>
          </a:ln>
        </p:spPr>
        <p:txBody>
          <a:bodyPr anchorCtr="0" anchor="ctr" bIns="91425" lIns="91425" spcFirstLastPara="1" rIns="91425" wrap="square" tIns="91425">
            <a:noAutofit/>
          </a:bodyPr>
          <a:lstStyle/>
          <a:p>
            <a:pPr indent="-344170" lvl="0" marL="457200" rtl="0" algn="l">
              <a:lnSpc>
                <a:spcPct val="150000"/>
              </a:lnSpc>
              <a:spcBef>
                <a:spcPts val="0"/>
              </a:spcBef>
              <a:spcAft>
                <a:spcPts val="0"/>
              </a:spcAft>
              <a:buClr>
                <a:srgbClr val="E57200"/>
              </a:buClr>
              <a:buSzPts val="1820"/>
              <a:buChar char="●"/>
            </a:pPr>
            <a:r>
              <a:rPr b="0" lang="en" sz="1820">
                <a:solidFill>
                  <a:srgbClr val="1A2835"/>
                </a:solidFill>
              </a:rPr>
              <a:t>Consider other imputation techniques such as introducing “tails” and extending positive indicators</a:t>
            </a:r>
            <a:endParaRPr b="0" sz="1820">
              <a:solidFill>
                <a:srgbClr val="1A2835"/>
              </a:solidFill>
            </a:endParaRPr>
          </a:p>
          <a:p>
            <a:pPr indent="-344170" lvl="0" marL="457200" rtl="0" algn="l">
              <a:lnSpc>
                <a:spcPct val="150000"/>
              </a:lnSpc>
              <a:spcBef>
                <a:spcPts val="0"/>
              </a:spcBef>
              <a:spcAft>
                <a:spcPts val="0"/>
              </a:spcAft>
              <a:buClr>
                <a:srgbClr val="E57200"/>
              </a:buClr>
              <a:buSzPts val="1820"/>
              <a:buChar char="●"/>
            </a:pPr>
            <a:r>
              <a:rPr b="0" lang="en" sz="1820">
                <a:solidFill>
                  <a:srgbClr val="1A2835"/>
                </a:solidFill>
              </a:rPr>
              <a:t>Develop an autoencoder to process the </a:t>
            </a:r>
            <a:r>
              <a:rPr b="0" lang="en" sz="1820">
                <a:solidFill>
                  <a:srgbClr val="1A2835"/>
                </a:solidFill>
              </a:rPr>
              <a:t>feature</a:t>
            </a:r>
            <a:r>
              <a:rPr b="0" lang="en" sz="1820">
                <a:solidFill>
                  <a:srgbClr val="1A2835"/>
                </a:solidFill>
              </a:rPr>
              <a:t> matrix with relatively few columns and rows; consider other mathematical dimensionality reduction techniques such as UMAP, tSNE, PCA, and FA</a:t>
            </a:r>
            <a:endParaRPr b="0" sz="1820">
              <a:solidFill>
                <a:srgbClr val="1A2835"/>
              </a:solidFill>
            </a:endParaRPr>
          </a:p>
          <a:p>
            <a:pPr indent="-344170" lvl="0" marL="457200" rtl="0" algn="l">
              <a:lnSpc>
                <a:spcPct val="150000"/>
              </a:lnSpc>
              <a:spcBef>
                <a:spcPts val="0"/>
              </a:spcBef>
              <a:spcAft>
                <a:spcPts val="0"/>
              </a:spcAft>
              <a:buClr>
                <a:srgbClr val="E57200"/>
              </a:buClr>
              <a:buSzPts val="1820"/>
              <a:buChar char="●"/>
            </a:pPr>
            <a:r>
              <a:rPr b="0" lang="en" sz="1820">
                <a:solidFill>
                  <a:srgbClr val="1A2835"/>
                </a:solidFill>
              </a:rPr>
              <a:t>Consider variations of RNN architectures, mainly GRUs and LSTMs, which resolve vanishing/exploding gradients</a:t>
            </a:r>
            <a:endParaRPr b="0" sz="1820">
              <a:solidFill>
                <a:srgbClr val="1A2835"/>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g25e11f1d7af_3_168"/>
          <p:cNvSpPr txBox="1"/>
          <p:nvPr>
            <p:ph idx="12" type="sldNum"/>
          </p:nvPr>
        </p:nvSpPr>
        <p:spPr>
          <a:xfrm>
            <a:off x="8477849" y="4565000"/>
            <a:ext cx="4305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200"/>
              <a:buNone/>
            </a:pPr>
            <a:fld id="{00000000-1234-1234-1234-123412341234}" type="slidenum">
              <a:rPr lang="en" sz="1200">
                <a:solidFill>
                  <a:srgbClr val="1A2835"/>
                </a:solidFill>
                <a:latin typeface="Franklin Gothic"/>
                <a:ea typeface="Franklin Gothic"/>
                <a:cs typeface="Franklin Gothic"/>
                <a:sym typeface="Franklin Gothic"/>
              </a:rPr>
              <a:t>‹#›</a:t>
            </a:fld>
            <a:endParaRPr sz="1200">
              <a:solidFill>
                <a:srgbClr val="1A2835"/>
              </a:solidFill>
              <a:latin typeface="Franklin Gothic"/>
              <a:ea typeface="Franklin Gothic"/>
              <a:cs typeface="Franklin Gothic"/>
              <a:sym typeface="Franklin Gothic"/>
            </a:endParaRPr>
          </a:p>
        </p:txBody>
      </p:sp>
      <p:pic>
        <p:nvPicPr>
          <p:cNvPr id="260" name="Google Shape;260;g25e11f1d7af_3_168"/>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261" name="Google Shape;261;g25e11f1d7af_3_168"/>
          <p:cNvSpPr txBox="1"/>
          <p:nvPr>
            <p:ph idx="12" type="sldNum"/>
          </p:nvPr>
        </p:nvSpPr>
        <p:spPr>
          <a:xfrm>
            <a:off x="6465959" y="4565000"/>
            <a:ext cx="21090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r>
              <a:rPr b="1" lang="en" sz="1200">
                <a:solidFill>
                  <a:srgbClr val="1A2835"/>
                </a:solidFill>
                <a:latin typeface="Franklin Gothic"/>
                <a:ea typeface="Franklin Gothic"/>
                <a:cs typeface="Franklin Gothic"/>
                <a:sym typeface="Franklin Gothic"/>
              </a:rPr>
              <a:t>Future Work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
        <p:nvSpPr>
          <p:cNvPr id="262" name="Google Shape;262;g25e11f1d7af_3_168"/>
          <p:cNvSpPr txBox="1"/>
          <p:nvPr>
            <p:ph type="title"/>
          </p:nvPr>
        </p:nvSpPr>
        <p:spPr>
          <a:xfrm>
            <a:off x="685350" y="205675"/>
            <a:ext cx="7773300" cy="70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3220">
                <a:solidFill>
                  <a:srgbClr val="1A2835"/>
                </a:solidFill>
              </a:rPr>
              <a:t>Acknowledgements</a:t>
            </a:r>
            <a:endParaRPr sz="3220">
              <a:solidFill>
                <a:srgbClr val="1A2835"/>
              </a:solidFill>
            </a:endParaRPr>
          </a:p>
        </p:txBody>
      </p:sp>
      <p:sp>
        <p:nvSpPr>
          <p:cNvPr id="263" name="Google Shape;263;g25e11f1d7af_3_168"/>
          <p:cNvSpPr/>
          <p:nvPr/>
        </p:nvSpPr>
        <p:spPr>
          <a:xfrm flipH="1" rot="10800000">
            <a:off x="802250" y="1144065"/>
            <a:ext cx="374400" cy="144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g25e11f1d7af_3_168"/>
          <p:cNvSpPr txBox="1"/>
          <p:nvPr>
            <p:ph type="title"/>
          </p:nvPr>
        </p:nvSpPr>
        <p:spPr>
          <a:xfrm>
            <a:off x="685350" y="1982088"/>
            <a:ext cx="7773300" cy="117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0" lang="en" sz="1500"/>
              <a:t>We would like to express our sincerest gratitude to the University of Virginia as well as all individuals who contributed to the development and presentation of this project. Additionally, we would like to thank Dr. Heman Shakeri for allowing our team to continue his tremendous work.</a:t>
            </a:r>
            <a:endParaRPr b="0" sz="182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9"/>
          <p:cNvSpPr txBox="1"/>
          <p:nvPr>
            <p:ph idx="12" type="sldNum"/>
          </p:nvPr>
        </p:nvSpPr>
        <p:spPr>
          <a:xfrm>
            <a:off x="8574953" y="4565000"/>
            <a:ext cx="3333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200"/>
              <a:buNone/>
            </a:pPr>
            <a:fld id="{00000000-1234-1234-1234-123412341234}" type="slidenum">
              <a:rPr lang="en" sz="1200">
                <a:solidFill>
                  <a:srgbClr val="1A2835"/>
                </a:solidFill>
                <a:latin typeface="Franklin Gothic"/>
                <a:ea typeface="Franklin Gothic"/>
                <a:cs typeface="Franklin Gothic"/>
                <a:sym typeface="Franklin Gothic"/>
              </a:rPr>
              <a:t>‹#›</a:t>
            </a:fld>
            <a:endParaRPr sz="1200">
              <a:solidFill>
                <a:srgbClr val="1A2835"/>
              </a:solidFill>
              <a:latin typeface="Franklin Gothic"/>
              <a:ea typeface="Franklin Gothic"/>
              <a:cs typeface="Franklin Gothic"/>
              <a:sym typeface="Franklin Gothic"/>
            </a:endParaRPr>
          </a:p>
        </p:txBody>
      </p:sp>
      <p:pic>
        <p:nvPicPr>
          <p:cNvPr id="270" name="Google Shape;270;p9"/>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271" name="Google Shape;271;p9"/>
          <p:cNvSpPr txBox="1"/>
          <p:nvPr>
            <p:ph type="title"/>
          </p:nvPr>
        </p:nvSpPr>
        <p:spPr>
          <a:xfrm>
            <a:off x="686375" y="2079825"/>
            <a:ext cx="7773300" cy="833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4820">
                <a:solidFill>
                  <a:srgbClr val="1A2835"/>
                </a:solidFill>
              </a:rPr>
              <a:t>Questions?</a:t>
            </a:r>
            <a:endParaRPr sz="4820">
              <a:solidFill>
                <a:srgbClr val="1A2835"/>
              </a:solidFill>
            </a:endParaRPr>
          </a:p>
        </p:txBody>
      </p:sp>
      <p:sp>
        <p:nvSpPr>
          <p:cNvPr id="272" name="Google Shape;272;p9"/>
          <p:cNvSpPr/>
          <p:nvPr/>
        </p:nvSpPr>
        <p:spPr>
          <a:xfrm flipH="1" rot="10800000">
            <a:off x="802250" y="3049265"/>
            <a:ext cx="374400" cy="144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g25e11f1d7af_3_126"/>
          <p:cNvSpPr txBox="1"/>
          <p:nvPr>
            <p:ph idx="12" type="sldNum"/>
          </p:nvPr>
        </p:nvSpPr>
        <p:spPr>
          <a:xfrm>
            <a:off x="8477849" y="4565000"/>
            <a:ext cx="4305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200"/>
              <a:buNone/>
            </a:pPr>
            <a:fld id="{00000000-1234-1234-1234-123412341234}" type="slidenum">
              <a:rPr lang="en" sz="1200">
                <a:solidFill>
                  <a:srgbClr val="1A2835"/>
                </a:solidFill>
                <a:latin typeface="Franklin Gothic"/>
                <a:ea typeface="Franklin Gothic"/>
                <a:cs typeface="Franklin Gothic"/>
                <a:sym typeface="Franklin Gothic"/>
              </a:rPr>
              <a:t>‹#›</a:t>
            </a:fld>
            <a:endParaRPr sz="1200">
              <a:solidFill>
                <a:srgbClr val="1A2835"/>
              </a:solidFill>
              <a:latin typeface="Franklin Gothic"/>
              <a:ea typeface="Franklin Gothic"/>
              <a:cs typeface="Franklin Gothic"/>
              <a:sym typeface="Franklin Gothic"/>
            </a:endParaRPr>
          </a:p>
        </p:txBody>
      </p:sp>
      <p:pic>
        <p:nvPicPr>
          <p:cNvPr id="65" name="Google Shape;65;g25e11f1d7af_3_126"/>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66" name="Google Shape;66;g25e11f1d7af_3_126"/>
          <p:cNvSpPr txBox="1"/>
          <p:nvPr>
            <p:ph type="title"/>
          </p:nvPr>
        </p:nvSpPr>
        <p:spPr>
          <a:xfrm>
            <a:off x="685350" y="348550"/>
            <a:ext cx="7773300" cy="54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3220">
                <a:solidFill>
                  <a:srgbClr val="1A2835"/>
                </a:solidFill>
              </a:rPr>
              <a:t>The Opioid Epidemic</a:t>
            </a:r>
            <a:endParaRPr sz="3220">
              <a:solidFill>
                <a:srgbClr val="1A2835"/>
              </a:solidFill>
            </a:endParaRPr>
          </a:p>
        </p:txBody>
      </p:sp>
      <p:sp>
        <p:nvSpPr>
          <p:cNvPr id="67" name="Google Shape;67;g25e11f1d7af_3_126"/>
          <p:cNvSpPr/>
          <p:nvPr/>
        </p:nvSpPr>
        <p:spPr>
          <a:xfrm flipH="1" rot="10800000">
            <a:off x="802250" y="1167890"/>
            <a:ext cx="374400" cy="144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g25e11f1d7af_3_126"/>
          <p:cNvSpPr txBox="1"/>
          <p:nvPr/>
        </p:nvSpPr>
        <p:spPr>
          <a:xfrm>
            <a:off x="1999125" y="2602200"/>
            <a:ext cx="717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ranklin Gothic"/>
              <a:ea typeface="Franklin Gothic"/>
              <a:cs typeface="Franklin Gothic"/>
              <a:sym typeface="Franklin Gothic"/>
            </a:endParaRPr>
          </a:p>
        </p:txBody>
      </p:sp>
      <p:grpSp>
        <p:nvGrpSpPr>
          <p:cNvPr id="69" name="Google Shape;69;g25e11f1d7af_3_126"/>
          <p:cNvGrpSpPr/>
          <p:nvPr/>
        </p:nvGrpSpPr>
        <p:grpSpPr>
          <a:xfrm>
            <a:off x="-150" y="2098496"/>
            <a:ext cx="9144300" cy="1633469"/>
            <a:chOff x="0" y="-47625"/>
            <a:chExt cx="4816592" cy="860400"/>
          </a:xfrm>
        </p:grpSpPr>
        <p:sp>
          <p:nvSpPr>
            <p:cNvPr id="70" name="Google Shape;70;g25e11f1d7af_3_126"/>
            <p:cNvSpPr/>
            <p:nvPr/>
          </p:nvSpPr>
          <p:spPr>
            <a:xfrm>
              <a:off x="0" y="0"/>
              <a:ext cx="4816592" cy="406400"/>
            </a:xfrm>
            <a:custGeom>
              <a:rect b="b" l="l" r="r" t="t"/>
              <a:pathLst>
                <a:path extrusionOk="0" h="406400" w="4816592">
                  <a:moveTo>
                    <a:pt x="0" y="0"/>
                  </a:moveTo>
                  <a:lnTo>
                    <a:pt x="4816592" y="0"/>
                  </a:lnTo>
                  <a:lnTo>
                    <a:pt x="4816592" y="406400"/>
                  </a:lnTo>
                  <a:lnTo>
                    <a:pt x="0" y="406400"/>
                  </a:lnTo>
                  <a:close/>
                </a:path>
              </a:pathLst>
            </a:custGeom>
            <a:solidFill>
              <a:srgbClr val="4A86E8"/>
            </a:solidFill>
            <a:ln>
              <a:noFill/>
            </a:ln>
          </p:spPr>
        </p:sp>
        <p:sp>
          <p:nvSpPr>
            <p:cNvPr id="71" name="Google Shape;71;g25e11f1d7af_3_126"/>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72" name="Google Shape;72;g25e11f1d7af_3_126"/>
          <p:cNvCxnSpPr/>
          <p:nvPr/>
        </p:nvCxnSpPr>
        <p:spPr>
          <a:xfrm flipH="1" rot="10800000">
            <a:off x="1165450" y="2663700"/>
            <a:ext cx="600" cy="432600"/>
          </a:xfrm>
          <a:prstGeom prst="straightConnector1">
            <a:avLst/>
          </a:prstGeom>
          <a:noFill/>
          <a:ln cap="flat" cmpd="sng" w="38100">
            <a:solidFill>
              <a:schemeClr val="dk1"/>
            </a:solidFill>
            <a:prstDash val="solid"/>
            <a:round/>
            <a:headEnd len="sm" w="sm" type="none"/>
            <a:tailEnd len="sm" w="sm" type="none"/>
          </a:ln>
        </p:spPr>
      </p:cxnSp>
      <p:cxnSp>
        <p:nvCxnSpPr>
          <p:cNvPr id="73" name="Google Shape;73;g25e11f1d7af_3_126"/>
          <p:cNvCxnSpPr/>
          <p:nvPr/>
        </p:nvCxnSpPr>
        <p:spPr>
          <a:xfrm flipH="1" rot="10800000">
            <a:off x="3288175" y="2663725"/>
            <a:ext cx="9300" cy="463200"/>
          </a:xfrm>
          <a:prstGeom prst="straightConnector1">
            <a:avLst/>
          </a:prstGeom>
          <a:noFill/>
          <a:ln cap="flat" cmpd="sng" w="38100">
            <a:solidFill>
              <a:schemeClr val="dk1"/>
            </a:solidFill>
            <a:prstDash val="solid"/>
            <a:round/>
            <a:headEnd len="sm" w="sm" type="none"/>
            <a:tailEnd len="sm" w="sm" type="none"/>
          </a:ln>
        </p:spPr>
      </p:cxnSp>
      <p:cxnSp>
        <p:nvCxnSpPr>
          <p:cNvPr id="74" name="Google Shape;74;g25e11f1d7af_3_126"/>
          <p:cNvCxnSpPr/>
          <p:nvPr/>
        </p:nvCxnSpPr>
        <p:spPr>
          <a:xfrm flipH="1" rot="10800000">
            <a:off x="5461900" y="2663750"/>
            <a:ext cx="12000" cy="504000"/>
          </a:xfrm>
          <a:prstGeom prst="straightConnector1">
            <a:avLst/>
          </a:prstGeom>
          <a:noFill/>
          <a:ln cap="flat" cmpd="sng" w="38100">
            <a:solidFill>
              <a:schemeClr val="dk1"/>
            </a:solidFill>
            <a:prstDash val="solid"/>
            <a:round/>
            <a:headEnd len="sm" w="sm" type="none"/>
            <a:tailEnd len="sm" w="sm" type="none"/>
          </a:ln>
        </p:spPr>
      </p:cxnSp>
      <p:sp>
        <p:nvSpPr>
          <p:cNvPr id="75" name="Google Shape;75;g25e11f1d7af_3_126"/>
          <p:cNvSpPr txBox="1"/>
          <p:nvPr/>
        </p:nvSpPr>
        <p:spPr>
          <a:xfrm>
            <a:off x="463375" y="3126925"/>
            <a:ext cx="1682400" cy="246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1600">
                <a:solidFill>
                  <a:schemeClr val="dk1"/>
                </a:solidFill>
                <a:latin typeface="Libre Franklin"/>
                <a:ea typeface="Libre Franklin"/>
                <a:cs typeface="Libre Franklin"/>
                <a:sym typeface="Libre Franklin"/>
              </a:rPr>
              <a:t>Drug Approval</a:t>
            </a:r>
            <a:endParaRPr sz="700">
              <a:solidFill>
                <a:schemeClr val="dk1"/>
              </a:solidFill>
            </a:endParaRPr>
          </a:p>
        </p:txBody>
      </p:sp>
      <p:sp>
        <p:nvSpPr>
          <p:cNvPr id="76" name="Google Shape;76;g25e11f1d7af_3_126"/>
          <p:cNvSpPr txBox="1"/>
          <p:nvPr/>
        </p:nvSpPr>
        <p:spPr>
          <a:xfrm>
            <a:off x="412350" y="3403850"/>
            <a:ext cx="1961400" cy="7020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 sz="1200">
                <a:solidFill>
                  <a:schemeClr val="dk1"/>
                </a:solidFill>
                <a:latin typeface="Libre Franklin Light"/>
                <a:ea typeface="Libre Franklin Light"/>
                <a:cs typeface="Libre Franklin Light"/>
                <a:sym typeface="Libre Franklin Light"/>
              </a:rPr>
              <a:t>Purdue Pharma is permitted to sell oxycontin to prescribers</a:t>
            </a:r>
            <a:endParaRPr sz="700">
              <a:solidFill>
                <a:schemeClr val="dk1"/>
              </a:solidFill>
            </a:endParaRPr>
          </a:p>
        </p:txBody>
      </p:sp>
      <p:grpSp>
        <p:nvGrpSpPr>
          <p:cNvPr id="77" name="Google Shape;77;g25e11f1d7af_3_126"/>
          <p:cNvGrpSpPr/>
          <p:nvPr/>
        </p:nvGrpSpPr>
        <p:grpSpPr>
          <a:xfrm>
            <a:off x="1057307" y="2435763"/>
            <a:ext cx="236279" cy="237338"/>
            <a:chOff x="1813" y="0"/>
            <a:chExt cx="809173" cy="812800"/>
          </a:xfrm>
        </p:grpSpPr>
        <p:sp>
          <p:nvSpPr>
            <p:cNvPr id="78" name="Google Shape;78;g25e11f1d7af_3_1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 name="Google Shape;79;g25e11f1d7af_3_126"/>
            <p:cNvSpPr txBox="1"/>
            <p:nvPr/>
          </p:nvSpPr>
          <p:spPr>
            <a:xfrm>
              <a:off x="76200" y="28575"/>
              <a:ext cx="660300" cy="708000"/>
            </a:xfrm>
            <a:prstGeom prst="rect">
              <a:avLst/>
            </a:prstGeom>
            <a:solidFill>
              <a:schemeClr val="dk1"/>
            </a:solid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0" name="Google Shape;80;g25e11f1d7af_3_126"/>
          <p:cNvSpPr txBox="1"/>
          <p:nvPr/>
        </p:nvSpPr>
        <p:spPr>
          <a:xfrm>
            <a:off x="2617804" y="3126931"/>
            <a:ext cx="1682400" cy="246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1600">
                <a:solidFill>
                  <a:schemeClr val="dk1"/>
                </a:solidFill>
                <a:latin typeface="Libre Franklin"/>
                <a:ea typeface="Libre Franklin"/>
                <a:cs typeface="Libre Franklin"/>
                <a:sym typeface="Libre Franklin"/>
              </a:rPr>
              <a:t>Purdue is Fined</a:t>
            </a:r>
            <a:endParaRPr sz="700">
              <a:solidFill>
                <a:schemeClr val="dk1"/>
              </a:solidFill>
            </a:endParaRPr>
          </a:p>
        </p:txBody>
      </p:sp>
      <p:sp>
        <p:nvSpPr>
          <p:cNvPr id="81" name="Google Shape;81;g25e11f1d7af_3_126"/>
          <p:cNvSpPr txBox="1"/>
          <p:nvPr/>
        </p:nvSpPr>
        <p:spPr>
          <a:xfrm>
            <a:off x="2617792" y="3374221"/>
            <a:ext cx="1682400" cy="9606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 sz="1200">
                <a:solidFill>
                  <a:schemeClr val="dk1"/>
                </a:solidFill>
                <a:latin typeface="Libre Franklin Light"/>
                <a:ea typeface="Libre Franklin Light"/>
                <a:cs typeface="Libre Franklin Light"/>
                <a:sym typeface="Libre Franklin Light"/>
              </a:rPr>
              <a:t>Purdue Pharma is fined $634 million for lying about the harmful effects of the drug. </a:t>
            </a:r>
            <a:endParaRPr sz="700">
              <a:solidFill>
                <a:schemeClr val="dk1"/>
              </a:solidFill>
            </a:endParaRPr>
          </a:p>
        </p:txBody>
      </p:sp>
      <p:sp>
        <p:nvSpPr>
          <p:cNvPr id="82" name="Google Shape;82;g25e11f1d7af_3_126"/>
          <p:cNvSpPr txBox="1"/>
          <p:nvPr/>
        </p:nvSpPr>
        <p:spPr>
          <a:xfrm>
            <a:off x="6990150" y="3126931"/>
            <a:ext cx="1682400" cy="246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1600">
                <a:solidFill>
                  <a:schemeClr val="dk1"/>
                </a:solidFill>
                <a:latin typeface="Libre Franklin"/>
                <a:ea typeface="Libre Franklin"/>
                <a:cs typeface="Libre Franklin"/>
                <a:sym typeface="Libre Franklin"/>
              </a:rPr>
              <a:t>Present Day</a:t>
            </a:r>
            <a:endParaRPr sz="700">
              <a:solidFill>
                <a:schemeClr val="dk1"/>
              </a:solidFill>
            </a:endParaRPr>
          </a:p>
        </p:txBody>
      </p:sp>
      <p:sp>
        <p:nvSpPr>
          <p:cNvPr id="83" name="Google Shape;83;g25e11f1d7af_3_126"/>
          <p:cNvSpPr txBox="1"/>
          <p:nvPr/>
        </p:nvSpPr>
        <p:spPr>
          <a:xfrm>
            <a:off x="6990138" y="3391177"/>
            <a:ext cx="1682400" cy="960600"/>
          </a:xfrm>
          <a:prstGeom prst="rect">
            <a:avLst/>
          </a:prstGeom>
          <a:noFill/>
          <a:ln>
            <a:noFill/>
          </a:ln>
        </p:spPr>
        <p:txBody>
          <a:bodyPr anchorCtr="0" anchor="t" bIns="0" lIns="0" spcFirstLastPara="1" rIns="0" wrap="square" tIns="0">
            <a:noAutofit/>
          </a:bodyPr>
          <a:lstStyle/>
          <a:p>
            <a:pPr indent="0" lvl="0" marL="0" marR="0" rtl="0" algn="l">
              <a:lnSpc>
                <a:spcPct val="140016"/>
              </a:lnSpc>
              <a:spcBef>
                <a:spcPts val="0"/>
              </a:spcBef>
              <a:spcAft>
                <a:spcPts val="0"/>
              </a:spcAft>
              <a:buNone/>
            </a:pPr>
            <a:r>
              <a:rPr lang="en" sz="1200">
                <a:solidFill>
                  <a:schemeClr val="dk1"/>
                </a:solidFill>
                <a:latin typeface="Libre Franklin Light"/>
                <a:ea typeface="Libre Franklin Light"/>
                <a:cs typeface="Libre Franklin Light"/>
                <a:sym typeface="Libre Franklin Light"/>
              </a:rPr>
              <a:t>Tools have emerged, such as the ORT, that try to combat against the abuse of the drug</a:t>
            </a:r>
            <a:endParaRPr sz="700">
              <a:solidFill>
                <a:schemeClr val="dk1"/>
              </a:solidFill>
            </a:endParaRPr>
          </a:p>
        </p:txBody>
      </p:sp>
      <p:sp>
        <p:nvSpPr>
          <p:cNvPr id="84" name="Google Shape;84;g25e11f1d7af_3_126"/>
          <p:cNvSpPr txBox="1"/>
          <p:nvPr/>
        </p:nvSpPr>
        <p:spPr>
          <a:xfrm>
            <a:off x="4772234" y="3126931"/>
            <a:ext cx="1682400" cy="246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1600">
                <a:solidFill>
                  <a:schemeClr val="dk1"/>
                </a:solidFill>
                <a:latin typeface="Libre Franklin"/>
                <a:ea typeface="Libre Franklin"/>
                <a:cs typeface="Libre Franklin"/>
                <a:sym typeface="Libre Franklin"/>
              </a:rPr>
              <a:t>Tripling Effect</a:t>
            </a:r>
            <a:endParaRPr sz="700">
              <a:solidFill>
                <a:schemeClr val="dk1"/>
              </a:solidFill>
            </a:endParaRPr>
          </a:p>
        </p:txBody>
      </p:sp>
      <p:sp>
        <p:nvSpPr>
          <p:cNvPr id="85" name="Google Shape;85;g25e11f1d7af_3_126"/>
          <p:cNvSpPr txBox="1"/>
          <p:nvPr/>
        </p:nvSpPr>
        <p:spPr>
          <a:xfrm>
            <a:off x="4744284" y="3374221"/>
            <a:ext cx="1682400" cy="7020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 sz="1200">
                <a:solidFill>
                  <a:schemeClr val="dk1"/>
                </a:solidFill>
                <a:latin typeface="Libre Franklin Light"/>
                <a:ea typeface="Libre Franklin Light"/>
                <a:cs typeface="Libre Franklin Light"/>
                <a:sym typeface="Libre Franklin Light"/>
              </a:rPr>
              <a:t>Opioid prescriptions triple between 1991 to 2011.</a:t>
            </a:r>
            <a:endParaRPr sz="700">
              <a:solidFill>
                <a:schemeClr val="dk1"/>
              </a:solidFill>
            </a:endParaRPr>
          </a:p>
        </p:txBody>
      </p:sp>
      <p:grpSp>
        <p:nvGrpSpPr>
          <p:cNvPr id="86" name="Google Shape;86;g25e11f1d7af_3_126"/>
          <p:cNvGrpSpPr/>
          <p:nvPr/>
        </p:nvGrpSpPr>
        <p:grpSpPr>
          <a:xfrm>
            <a:off x="3188849" y="2435763"/>
            <a:ext cx="236279" cy="237338"/>
            <a:chOff x="1813" y="0"/>
            <a:chExt cx="809173" cy="812800"/>
          </a:xfrm>
        </p:grpSpPr>
        <p:sp>
          <p:nvSpPr>
            <p:cNvPr id="87" name="Google Shape;87;g25e11f1d7af_3_1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 name="Google Shape;88;g25e11f1d7af_3_126"/>
            <p:cNvSpPr txBox="1"/>
            <p:nvPr/>
          </p:nvSpPr>
          <p:spPr>
            <a:xfrm>
              <a:off x="76200" y="28575"/>
              <a:ext cx="660300" cy="708000"/>
            </a:xfrm>
            <a:prstGeom prst="rect">
              <a:avLst/>
            </a:prstGeom>
            <a:solidFill>
              <a:schemeClr val="dk1"/>
            </a:solid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9" name="Google Shape;89;g25e11f1d7af_3_126"/>
          <p:cNvGrpSpPr/>
          <p:nvPr/>
        </p:nvGrpSpPr>
        <p:grpSpPr>
          <a:xfrm>
            <a:off x="5365427" y="2453091"/>
            <a:ext cx="236279" cy="237338"/>
            <a:chOff x="1813" y="0"/>
            <a:chExt cx="809173" cy="812800"/>
          </a:xfrm>
        </p:grpSpPr>
        <p:sp>
          <p:nvSpPr>
            <p:cNvPr id="90" name="Google Shape;90;g25e11f1d7af_3_1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 name="Google Shape;91;g25e11f1d7af_3_126"/>
            <p:cNvSpPr txBox="1"/>
            <p:nvPr/>
          </p:nvSpPr>
          <p:spPr>
            <a:xfrm>
              <a:off x="76200" y="28575"/>
              <a:ext cx="660300" cy="708000"/>
            </a:xfrm>
            <a:prstGeom prst="rect">
              <a:avLst/>
            </a:prstGeom>
            <a:solidFill>
              <a:schemeClr val="dk1"/>
            </a:solid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2" name="Google Shape;92;g25e11f1d7af_3_126"/>
          <p:cNvSpPr txBox="1"/>
          <p:nvPr/>
        </p:nvSpPr>
        <p:spPr>
          <a:xfrm>
            <a:off x="865625" y="1891675"/>
            <a:ext cx="619800" cy="338700"/>
          </a:xfrm>
          <a:prstGeom prst="rect">
            <a:avLst/>
          </a:prstGeom>
          <a:noFill/>
          <a:ln>
            <a:noFill/>
          </a:ln>
        </p:spPr>
        <p:txBody>
          <a:bodyPr anchorCtr="0" anchor="t" bIns="45725" lIns="45725" spcFirstLastPara="1" rIns="45725" wrap="square" tIns="45725">
            <a:spAutoFit/>
          </a:bodyPr>
          <a:lstStyle/>
          <a:p>
            <a:pPr indent="0" lvl="0" marL="0" rtl="0" algn="l">
              <a:lnSpc>
                <a:spcPct val="120000"/>
              </a:lnSpc>
              <a:spcBef>
                <a:spcPts val="0"/>
              </a:spcBef>
              <a:spcAft>
                <a:spcPts val="0"/>
              </a:spcAft>
              <a:buNone/>
            </a:pPr>
            <a:r>
              <a:rPr b="1" i="1" lang="en" sz="1600">
                <a:solidFill>
                  <a:schemeClr val="dk1"/>
                </a:solidFill>
                <a:latin typeface="Libre Franklin"/>
                <a:ea typeface="Libre Franklin"/>
                <a:cs typeface="Libre Franklin"/>
                <a:sym typeface="Libre Franklin"/>
              </a:rPr>
              <a:t>1995</a:t>
            </a:r>
            <a:endParaRPr i="1" sz="700">
              <a:solidFill>
                <a:schemeClr val="dk1"/>
              </a:solidFill>
            </a:endParaRPr>
          </a:p>
        </p:txBody>
      </p:sp>
      <p:sp>
        <p:nvSpPr>
          <p:cNvPr id="93" name="Google Shape;93;g25e11f1d7af_3_126"/>
          <p:cNvSpPr txBox="1"/>
          <p:nvPr/>
        </p:nvSpPr>
        <p:spPr>
          <a:xfrm>
            <a:off x="3022300" y="1891675"/>
            <a:ext cx="678900" cy="338700"/>
          </a:xfrm>
          <a:prstGeom prst="rect">
            <a:avLst/>
          </a:prstGeom>
          <a:noFill/>
          <a:ln>
            <a:noFill/>
          </a:ln>
        </p:spPr>
        <p:txBody>
          <a:bodyPr anchorCtr="0" anchor="t" bIns="45725" lIns="45725" spcFirstLastPara="1" rIns="45725" wrap="square" tIns="45725">
            <a:spAutoFit/>
          </a:bodyPr>
          <a:lstStyle/>
          <a:p>
            <a:pPr indent="0" lvl="0" marL="0" rtl="0" algn="l">
              <a:lnSpc>
                <a:spcPct val="120000"/>
              </a:lnSpc>
              <a:spcBef>
                <a:spcPts val="0"/>
              </a:spcBef>
              <a:spcAft>
                <a:spcPts val="0"/>
              </a:spcAft>
              <a:buNone/>
            </a:pPr>
            <a:r>
              <a:rPr b="1" i="1" lang="en" sz="1600">
                <a:solidFill>
                  <a:schemeClr val="dk1"/>
                </a:solidFill>
                <a:latin typeface="Libre Franklin"/>
                <a:ea typeface="Libre Franklin"/>
                <a:cs typeface="Libre Franklin"/>
                <a:sym typeface="Libre Franklin"/>
              </a:rPr>
              <a:t>2007</a:t>
            </a:r>
            <a:endParaRPr i="1" sz="700">
              <a:solidFill>
                <a:schemeClr val="dk1"/>
              </a:solidFill>
            </a:endParaRPr>
          </a:p>
        </p:txBody>
      </p:sp>
      <p:sp>
        <p:nvSpPr>
          <p:cNvPr id="94" name="Google Shape;94;g25e11f1d7af_3_126"/>
          <p:cNvSpPr txBox="1"/>
          <p:nvPr/>
        </p:nvSpPr>
        <p:spPr>
          <a:xfrm>
            <a:off x="5238075" y="1891675"/>
            <a:ext cx="678900" cy="338700"/>
          </a:xfrm>
          <a:prstGeom prst="rect">
            <a:avLst/>
          </a:prstGeom>
          <a:noFill/>
          <a:ln>
            <a:noFill/>
          </a:ln>
        </p:spPr>
        <p:txBody>
          <a:bodyPr anchorCtr="0" anchor="t" bIns="45725" lIns="45725" spcFirstLastPara="1" rIns="45725" wrap="square" tIns="45725">
            <a:spAutoFit/>
          </a:bodyPr>
          <a:lstStyle/>
          <a:p>
            <a:pPr indent="0" lvl="0" marL="0" rtl="0" algn="l">
              <a:lnSpc>
                <a:spcPct val="120000"/>
              </a:lnSpc>
              <a:spcBef>
                <a:spcPts val="0"/>
              </a:spcBef>
              <a:spcAft>
                <a:spcPts val="0"/>
              </a:spcAft>
              <a:buNone/>
            </a:pPr>
            <a:r>
              <a:rPr b="1" i="1" lang="en" sz="1600">
                <a:solidFill>
                  <a:schemeClr val="dk1"/>
                </a:solidFill>
                <a:latin typeface="Libre Franklin"/>
                <a:ea typeface="Libre Franklin"/>
                <a:cs typeface="Libre Franklin"/>
                <a:sym typeface="Libre Franklin"/>
              </a:rPr>
              <a:t>2011</a:t>
            </a:r>
            <a:endParaRPr i="1" sz="700">
              <a:solidFill>
                <a:schemeClr val="dk1"/>
              </a:solidFill>
            </a:endParaRPr>
          </a:p>
        </p:txBody>
      </p:sp>
      <p:sp>
        <p:nvSpPr>
          <p:cNvPr id="95" name="Google Shape;95;g25e11f1d7af_3_126"/>
          <p:cNvSpPr txBox="1"/>
          <p:nvPr/>
        </p:nvSpPr>
        <p:spPr>
          <a:xfrm>
            <a:off x="7179013" y="1891675"/>
            <a:ext cx="733200" cy="338700"/>
          </a:xfrm>
          <a:prstGeom prst="rect">
            <a:avLst/>
          </a:prstGeom>
          <a:noFill/>
          <a:ln>
            <a:noFill/>
          </a:ln>
        </p:spPr>
        <p:txBody>
          <a:bodyPr anchorCtr="0" anchor="t" bIns="45725" lIns="45725" spcFirstLastPara="1" rIns="45725" wrap="square" tIns="45725">
            <a:spAutoFit/>
          </a:bodyPr>
          <a:lstStyle/>
          <a:p>
            <a:pPr indent="0" lvl="0" marL="0" rtl="0" algn="l">
              <a:lnSpc>
                <a:spcPct val="120000"/>
              </a:lnSpc>
              <a:spcBef>
                <a:spcPts val="0"/>
              </a:spcBef>
              <a:spcAft>
                <a:spcPts val="0"/>
              </a:spcAft>
              <a:buNone/>
            </a:pPr>
            <a:r>
              <a:rPr b="1" i="1" lang="en" sz="1600">
                <a:solidFill>
                  <a:schemeClr val="dk1"/>
                </a:solidFill>
                <a:latin typeface="Libre Franklin"/>
                <a:ea typeface="Libre Franklin"/>
                <a:cs typeface="Libre Franklin"/>
                <a:sym typeface="Libre Franklin"/>
              </a:rPr>
              <a:t>2023-</a:t>
            </a:r>
            <a:endParaRPr i="1" sz="700">
              <a:solidFill>
                <a:schemeClr val="dk1"/>
              </a:solidFill>
            </a:endParaRPr>
          </a:p>
        </p:txBody>
      </p:sp>
      <p:grpSp>
        <p:nvGrpSpPr>
          <p:cNvPr id="96" name="Google Shape;96;g25e11f1d7af_3_126"/>
          <p:cNvGrpSpPr/>
          <p:nvPr/>
        </p:nvGrpSpPr>
        <p:grpSpPr>
          <a:xfrm>
            <a:off x="7427465" y="2435766"/>
            <a:ext cx="236279" cy="237338"/>
            <a:chOff x="1813" y="0"/>
            <a:chExt cx="809173" cy="812800"/>
          </a:xfrm>
        </p:grpSpPr>
        <p:sp>
          <p:nvSpPr>
            <p:cNvPr id="97" name="Google Shape;97;g25e11f1d7af_3_1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8" name="Google Shape;98;g25e11f1d7af_3_126"/>
            <p:cNvSpPr txBox="1"/>
            <p:nvPr/>
          </p:nvSpPr>
          <p:spPr>
            <a:xfrm>
              <a:off x="76200" y="28575"/>
              <a:ext cx="660300" cy="708000"/>
            </a:xfrm>
            <a:prstGeom prst="rect">
              <a:avLst/>
            </a:prstGeom>
            <a:solidFill>
              <a:schemeClr val="dk1"/>
            </a:solid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99" name="Google Shape;99;g25e11f1d7af_3_126"/>
          <p:cNvCxnSpPr/>
          <p:nvPr/>
        </p:nvCxnSpPr>
        <p:spPr>
          <a:xfrm rot="10800000">
            <a:off x="7545600" y="2663750"/>
            <a:ext cx="8400" cy="514200"/>
          </a:xfrm>
          <a:prstGeom prst="straightConnector1">
            <a:avLst/>
          </a:prstGeom>
          <a:noFill/>
          <a:ln cap="flat" cmpd="sng" w="38100">
            <a:solidFill>
              <a:schemeClr val="dk1"/>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g25e11f1d7af_0_114"/>
          <p:cNvSpPr txBox="1"/>
          <p:nvPr>
            <p:ph idx="12" type="sldNum"/>
          </p:nvPr>
        </p:nvSpPr>
        <p:spPr>
          <a:xfrm>
            <a:off x="8477849" y="4565000"/>
            <a:ext cx="4305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200"/>
              <a:buNone/>
            </a:pPr>
            <a:fld id="{00000000-1234-1234-1234-123412341234}" type="slidenum">
              <a:rPr lang="en" sz="1200">
                <a:solidFill>
                  <a:srgbClr val="1A2835"/>
                </a:solidFill>
                <a:latin typeface="Franklin Gothic"/>
                <a:ea typeface="Franklin Gothic"/>
                <a:cs typeface="Franklin Gothic"/>
                <a:sym typeface="Franklin Gothic"/>
              </a:rPr>
              <a:t>‹#›</a:t>
            </a:fld>
            <a:endParaRPr sz="1200">
              <a:solidFill>
                <a:srgbClr val="1A2835"/>
              </a:solidFill>
              <a:latin typeface="Franklin Gothic"/>
              <a:ea typeface="Franklin Gothic"/>
              <a:cs typeface="Franklin Gothic"/>
              <a:sym typeface="Franklin Gothic"/>
            </a:endParaRPr>
          </a:p>
        </p:txBody>
      </p:sp>
      <p:pic>
        <p:nvPicPr>
          <p:cNvPr id="105" name="Google Shape;105;g25e11f1d7af_0_114"/>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106" name="Google Shape;106;g25e11f1d7af_0_114"/>
          <p:cNvSpPr txBox="1"/>
          <p:nvPr>
            <p:ph idx="12" type="sldNum"/>
          </p:nvPr>
        </p:nvSpPr>
        <p:spPr>
          <a:xfrm>
            <a:off x="6491109" y="4565000"/>
            <a:ext cx="21090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r>
              <a:rPr b="1" lang="en" sz="1200">
                <a:solidFill>
                  <a:srgbClr val="1A2835"/>
                </a:solidFill>
                <a:latin typeface="Franklin Gothic"/>
                <a:ea typeface="Franklin Gothic"/>
                <a:cs typeface="Franklin Gothic"/>
                <a:sym typeface="Franklin Gothic"/>
              </a:rPr>
              <a:t>Motivation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
        <p:nvSpPr>
          <p:cNvPr id="107" name="Google Shape;107;g25e11f1d7af_0_114"/>
          <p:cNvSpPr txBox="1"/>
          <p:nvPr>
            <p:ph type="title"/>
          </p:nvPr>
        </p:nvSpPr>
        <p:spPr>
          <a:xfrm>
            <a:off x="685350" y="348550"/>
            <a:ext cx="7773300" cy="54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3220">
                <a:solidFill>
                  <a:srgbClr val="1A2835"/>
                </a:solidFill>
              </a:rPr>
              <a:t>Previous Research</a:t>
            </a:r>
            <a:endParaRPr sz="3220">
              <a:solidFill>
                <a:srgbClr val="1A2835"/>
              </a:solidFill>
            </a:endParaRPr>
          </a:p>
        </p:txBody>
      </p:sp>
      <p:sp>
        <p:nvSpPr>
          <p:cNvPr id="108" name="Google Shape;108;g25e11f1d7af_0_114"/>
          <p:cNvSpPr/>
          <p:nvPr/>
        </p:nvSpPr>
        <p:spPr>
          <a:xfrm flipH="1" rot="10800000">
            <a:off x="802250" y="1167890"/>
            <a:ext cx="374400" cy="144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g25e11f1d7af_0_114"/>
          <p:cNvSpPr txBox="1"/>
          <p:nvPr>
            <p:ph type="title"/>
          </p:nvPr>
        </p:nvSpPr>
        <p:spPr>
          <a:xfrm>
            <a:off x="685350" y="1351175"/>
            <a:ext cx="4899000" cy="2326800"/>
          </a:xfrm>
          <a:prstGeom prst="rect">
            <a:avLst/>
          </a:prstGeom>
          <a:noFill/>
          <a:ln>
            <a:noFill/>
          </a:ln>
        </p:spPr>
        <p:txBody>
          <a:bodyPr anchorCtr="0" anchor="ctr" bIns="91425" lIns="91425" spcFirstLastPara="1" rIns="91425" wrap="square" tIns="91425">
            <a:noAutofit/>
          </a:bodyPr>
          <a:lstStyle/>
          <a:p>
            <a:pPr indent="-134620" lvl="0" marL="0" rtl="0" algn="l">
              <a:lnSpc>
                <a:spcPct val="115000"/>
              </a:lnSpc>
              <a:spcBef>
                <a:spcPts val="0"/>
              </a:spcBef>
              <a:spcAft>
                <a:spcPts val="0"/>
              </a:spcAft>
              <a:buClr>
                <a:schemeClr val="dk1"/>
              </a:buClr>
              <a:buSzPts val="2120"/>
              <a:buChar char="●"/>
            </a:pPr>
            <a:r>
              <a:rPr b="0" lang="en" sz="1500"/>
              <a:t> Deaver et al. built an opioid abuse predictive model including factors such as depression, alcoholism, immunization history, and medications such as natural Opium Alkaloids and phenylpiperidine derivatives (Deaver et al.).</a:t>
            </a:r>
            <a:endParaRPr b="0" sz="1500"/>
          </a:p>
          <a:p>
            <a:pPr indent="-134620" lvl="0" marL="0" rtl="0" algn="l">
              <a:lnSpc>
                <a:spcPct val="115000"/>
              </a:lnSpc>
              <a:spcBef>
                <a:spcPts val="0"/>
              </a:spcBef>
              <a:spcAft>
                <a:spcPts val="0"/>
              </a:spcAft>
              <a:buClr>
                <a:schemeClr val="dk1"/>
              </a:buClr>
              <a:buSzPts val="2120"/>
              <a:buChar char="●"/>
            </a:pPr>
            <a:r>
              <a:rPr b="0" lang="en" sz="1500"/>
              <a:t> </a:t>
            </a:r>
            <a:r>
              <a:rPr b="0" lang="en" sz="1500"/>
              <a:t>Dong et al., built “machine learning based prediction models to predict opioid overdose of patients based on the history of patients’ electronic health records”</a:t>
            </a:r>
            <a:endParaRPr b="0" sz="1500"/>
          </a:p>
        </p:txBody>
      </p:sp>
      <p:pic>
        <p:nvPicPr>
          <p:cNvPr id="110" name="Google Shape;110;g25e11f1d7af_0_114"/>
          <p:cNvPicPr preferRelativeResize="0"/>
          <p:nvPr/>
        </p:nvPicPr>
        <p:blipFill rotWithShape="1">
          <a:blip r:embed="rId5">
            <a:alphaModFix/>
          </a:blip>
          <a:srcRect b="0" l="0" r="0" t="0"/>
          <a:stretch/>
        </p:blipFill>
        <p:spPr>
          <a:xfrm>
            <a:off x="5739825" y="1703500"/>
            <a:ext cx="2972225" cy="2052250"/>
          </a:xfrm>
          <a:prstGeom prst="rect">
            <a:avLst/>
          </a:prstGeom>
          <a:noFill/>
          <a:ln>
            <a:noFill/>
          </a:ln>
        </p:spPr>
      </p:pic>
      <p:sp>
        <p:nvSpPr>
          <p:cNvPr id="111" name="Google Shape;111;g25e11f1d7af_0_114"/>
          <p:cNvSpPr txBox="1"/>
          <p:nvPr/>
        </p:nvSpPr>
        <p:spPr>
          <a:xfrm>
            <a:off x="1999125" y="2602200"/>
            <a:ext cx="717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ranklin Gothic"/>
              <a:ea typeface="Franklin Gothic"/>
              <a:cs typeface="Franklin Gothic"/>
              <a:sym typeface="Franklin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g25e11f1d7af_0_48"/>
          <p:cNvSpPr txBox="1"/>
          <p:nvPr>
            <p:ph idx="12" type="sldNum"/>
          </p:nvPr>
        </p:nvSpPr>
        <p:spPr>
          <a:xfrm>
            <a:off x="8477849" y="4565000"/>
            <a:ext cx="4305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200"/>
              <a:buNone/>
            </a:pPr>
            <a:fld id="{00000000-1234-1234-1234-123412341234}" type="slidenum">
              <a:rPr lang="en" sz="1200">
                <a:solidFill>
                  <a:srgbClr val="1A2835"/>
                </a:solidFill>
                <a:latin typeface="Franklin Gothic"/>
                <a:ea typeface="Franklin Gothic"/>
                <a:cs typeface="Franklin Gothic"/>
                <a:sym typeface="Franklin Gothic"/>
              </a:rPr>
              <a:t>‹#›</a:t>
            </a:fld>
            <a:endParaRPr sz="1200">
              <a:solidFill>
                <a:srgbClr val="1A2835"/>
              </a:solidFill>
              <a:latin typeface="Franklin Gothic"/>
              <a:ea typeface="Franklin Gothic"/>
              <a:cs typeface="Franklin Gothic"/>
              <a:sym typeface="Franklin Gothic"/>
            </a:endParaRPr>
          </a:p>
        </p:txBody>
      </p:sp>
      <p:pic>
        <p:nvPicPr>
          <p:cNvPr id="117" name="Google Shape;117;g25e11f1d7af_0_48"/>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118" name="Google Shape;118;g25e11f1d7af_0_48"/>
          <p:cNvSpPr txBox="1"/>
          <p:nvPr>
            <p:ph idx="12" type="sldNum"/>
          </p:nvPr>
        </p:nvSpPr>
        <p:spPr>
          <a:xfrm>
            <a:off x="6491109" y="4565000"/>
            <a:ext cx="21090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r>
              <a:rPr b="1" lang="en" sz="1200">
                <a:solidFill>
                  <a:srgbClr val="1A2835"/>
                </a:solidFill>
                <a:latin typeface="Franklin Gothic"/>
                <a:ea typeface="Franklin Gothic"/>
                <a:cs typeface="Franklin Gothic"/>
                <a:sym typeface="Franklin Gothic"/>
              </a:rPr>
              <a:t>Motivation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
        <p:nvSpPr>
          <p:cNvPr id="119" name="Google Shape;119;g25e11f1d7af_0_48"/>
          <p:cNvSpPr txBox="1"/>
          <p:nvPr>
            <p:ph type="title"/>
          </p:nvPr>
        </p:nvSpPr>
        <p:spPr>
          <a:xfrm>
            <a:off x="685350" y="348550"/>
            <a:ext cx="7773300" cy="54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3220">
                <a:solidFill>
                  <a:srgbClr val="1A2835"/>
                </a:solidFill>
              </a:rPr>
              <a:t>Purpose of the Opioid Abuse Predictor</a:t>
            </a:r>
            <a:endParaRPr sz="3220">
              <a:solidFill>
                <a:srgbClr val="1A2835"/>
              </a:solidFill>
            </a:endParaRPr>
          </a:p>
        </p:txBody>
      </p:sp>
      <p:sp>
        <p:nvSpPr>
          <p:cNvPr id="120" name="Google Shape;120;g25e11f1d7af_0_48"/>
          <p:cNvSpPr/>
          <p:nvPr/>
        </p:nvSpPr>
        <p:spPr>
          <a:xfrm flipH="1" rot="10800000">
            <a:off x="802250" y="1167890"/>
            <a:ext cx="374400" cy="144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25e11f1d7af_0_48"/>
          <p:cNvSpPr txBox="1"/>
          <p:nvPr/>
        </p:nvSpPr>
        <p:spPr>
          <a:xfrm>
            <a:off x="685350" y="1518813"/>
            <a:ext cx="7302000" cy="1194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Franklin Gothic"/>
              <a:buChar char="●"/>
            </a:pPr>
            <a:r>
              <a:rPr lang="en" sz="1800">
                <a:latin typeface="Franklin Gothic"/>
                <a:ea typeface="Franklin Gothic"/>
                <a:cs typeface="Franklin Gothic"/>
                <a:sym typeface="Franklin Gothic"/>
              </a:rPr>
              <a:t>Focuses on prediction of opioid abuse </a:t>
            </a:r>
            <a:r>
              <a:rPr lang="en" sz="1800" u="sng">
                <a:latin typeface="Franklin Gothic"/>
                <a:ea typeface="Franklin Gothic"/>
                <a:cs typeface="Franklin Gothic"/>
                <a:sym typeface="Franklin Gothic"/>
              </a:rPr>
              <a:t>prior</a:t>
            </a:r>
            <a:r>
              <a:rPr lang="en" sz="1800">
                <a:latin typeface="Franklin Gothic"/>
                <a:ea typeface="Franklin Gothic"/>
                <a:cs typeface="Franklin Gothic"/>
                <a:sym typeface="Franklin Gothic"/>
              </a:rPr>
              <a:t> to prescription</a:t>
            </a:r>
            <a:endParaRPr sz="1800">
              <a:latin typeface="Franklin Gothic"/>
              <a:ea typeface="Franklin Gothic"/>
              <a:cs typeface="Franklin Gothic"/>
              <a:sym typeface="Franklin Gothic"/>
            </a:endParaRPr>
          </a:p>
          <a:p>
            <a:pPr indent="-342900" lvl="0" marL="457200" rtl="0" algn="l">
              <a:lnSpc>
                <a:spcPct val="115000"/>
              </a:lnSpc>
              <a:spcBef>
                <a:spcPts val="0"/>
              </a:spcBef>
              <a:spcAft>
                <a:spcPts val="0"/>
              </a:spcAft>
              <a:buSzPts val="1800"/>
              <a:buFont typeface="Franklin Gothic"/>
              <a:buChar char="●"/>
            </a:pPr>
            <a:r>
              <a:rPr lang="en" sz="1800">
                <a:latin typeface="Franklin Gothic"/>
                <a:ea typeface="Franklin Gothic"/>
                <a:cs typeface="Franklin Gothic"/>
                <a:sym typeface="Franklin Gothic"/>
              </a:rPr>
              <a:t>Harness time-series-based data to make more informed decisions when evaluating patients for potential opioid abuse</a:t>
            </a:r>
            <a:endParaRPr sz="1800">
              <a:latin typeface="Franklin Gothic"/>
              <a:ea typeface="Franklin Gothic"/>
              <a:cs typeface="Franklin Gothic"/>
              <a:sym typeface="Franklin Gothic"/>
            </a:endParaRPr>
          </a:p>
        </p:txBody>
      </p:sp>
      <p:grpSp>
        <p:nvGrpSpPr>
          <p:cNvPr id="122" name="Google Shape;122;g25e11f1d7af_0_48"/>
          <p:cNvGrpSpPr/>
          <p:nvPr/>
        </p:nvGrpSpPr>
        <p:grpSpPr>
          <a:xfrm>
            <a:off x="3560675" y="3659816"/>
            <a:ext cx="2640927" cy="786584"/>
            <a:chOff x="4166775" y="2800065"/>
            <a:chExt cx="2640927" cy="786584"/>
          </a:xfrm>
        </p:grpSpPr>
        <p:sp>
          <p:nvSpPr>
            <p:cNvPr id="123" name="Google Shape;123;g25e11f1d7af_0_48"/>
            <p:cNvSpPr/>
            <p:nvPr/>
          </p:nvSpPr>
          <p:spPr>
            <a:xfrm>
              <a:off x="4849302" y="3079475"/>
              <a:ext cx="1958400" cy="133500"/>
            </a:xfrm>
            <a:prstGeom prst="rect">
              <a:avLst/>
            </a:prstGeom>
            <a:solidFill>
              <a:srgbClr val="A4C2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 name="Google Shape;124;g25e11f1d7af_0_48"/>
            <p:cNvGrpSpPr/>
            <p:nvPr/>
          </p:nvGrpSpPr>
          <p:grpSpPr>
            <a:xfrm>
              <a:off x="4166775" y="2800065"/>
              <a:ext cx="1362900" cy="786584"/>
              <a:chOff x="4166775" y="2800065"/>
              <a:chExt cx="1362900" cy="786584"/>
            </a:xfrm>
          </p:grpSpPr>
          <p:grpSp>
            <p:nvGrpSpPr>
              <p:cNvPr id="125" name="Google Shape;125;g25e11f1d7af_0_48"/>
              <p:cNvGrpSpPr/>
              <p:nvPr/>
            </p:nvGrpSpPr>
            <p:grpSpPr>
              <a:xfrm>
                <a:off x="4808316" y="2800065"/>
                <a:ext cx="92400" cy="411825"/>
                <a:chOff x="845575" y="2563700"/>
                <a:chExt cx="92400" cy="411825"/>
              </a:xfrm>
            </p:grpSpPr>
            <p:cxnSp>
              <p:nvCxnSpPr>
                <p:cNvPr id="126" name="Google Shape;126;g25e11f1d7af_0_4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7" name="Google Shape;127;g25e11f1d7af_0_4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 name="Google Shape;128;g25e11f1d7af_0_48"/>
              <p:cNvSpPr txBox="1"/>
              <p:nvPr/>
            </p:nvSpPr>
            <p:spPr>
              <a:xfrm>
                <a:off x="4166775" y="3215249"/>
                <a:ext cx="13629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lang="en" sz="1200">
                    <a:latin typeface="Roboto"/>
                    <a:ea typeface="Roboto"/>
                    <a:cs typeface="Roboto"/>
                    <a:sym typeface="Roboto"/>
                  </a:rPr>
                  <a:t>Time of First Opioid Prescription</a:t>
                </a:r>
                <a:endParaRPr b="1" i="0" sz="1200" u="none" cap="none" strike="noStrike">
                  <a:solidFill>
                    <a:srgbClr val="000000"/>
                  </a:solidFill>
                  <a:latin typeface="Roboto"/>
                  <a:ea typeface="Roboto"/>
                  <a:cs typeface="Roboto"/>
                  <a:sym typeface="Roboto"/>
                </a:endParaRPr>
              </a:p>
            </p:txBody>
          </p:sp>
        </p:grpSp>
      </p:grpSp>
      <p:grpSp>
        <p:nvGrpSpPr>
          <p:cNvPr id="129" name="Google Shape;129;g25e11f1d7af_0_48"/>
          <p:cNvGrpSpPr/>
          <p:nvPr/>
        </p:nvGrpSpPr>
        <p:grpSpPr>
          <a:xfrm>
            <a:off x="5145625" y="3381900"/>
            <a:ext cx="3405225" cy="969143"/>
            <a:chOff x="5751725" y="2522149"/>
            <a:chExt cx="3405225" cy="969143"/>
          </a:xfrm>
        </p:grpSpPr>
        <p:sp>
          <p:nvSpPr>
            <p:cNvPr id="130" name="Google Shape;130;g25e11f1d7af_0_48"/>
            <p:cNvSpPr/>
            <p:nvPr/>
          </p:nvSpPr>
          <p:spPr>
            <a:xfrm>
              <a:off x="6807650" y="3079475"/>
              <a:ext cx="2349300" cy="133500"/>
            </a:xfrm>
            <a:prstGeom prst="rect">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 name="Google Shape;131;g25e11f1d7af_0_48"/>
            <p:cNvGrpSpPr/>
            <p:nvPr/>
          </p:nvGrpSpPr>
          <p:grpSpPr>
            <a:xfrm>
              <a:off x="5751725" y="2522149"/>
              <a:ext cx="2109000" cy="969143"/>
              <a:chOff x="5751725" y="2522149"/>
              <a:chExt cx="2109000" cy="969143"/>
            </a:xfrm>
          </p:grpSpPr>
          <p:grpSp>
            <p:nvGrpSpPr>
              <p:cNvPr id="132" name="Google Shape;132;g25e11f1d7af_0_48"/>
              <p:cNvGrpSpPr/>
              <p:nvPr/>
            </p:nvGrpSpPr>
            <p:grpSpPr>
              <a:xfrm rot="10800000">
                <a:off x="6760035" y="3079467"/>
                <a:ext cx="92400" cy="411825"/>
                <a:chOff x="2070100" y="2563700"/>
                <a:chExt cx="92400" cy="411825"/>
              </a:xfrm>
            </p:grpSpPr>
            <p:cxnSp>
              <p:nvCxnSpPr>
                <p:cNvPr id="133" name="Google Shape;133;g25e11f1d7af_0_4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4" name="Google Shape;134;g25e11f1d7af_0_4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 name="Google Shape;135;g25e11f1d7af_0_48"/>
              <p:cNvSpPr txBox="1"/>
              <p:nvPr/>
            </p:nvSpPr>
            <p:spPr>
              <a:xfrm>
                <a:off x="5751725" y="2522149"/>
                <a:ext cx="21090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Time of </a:t>
                </a:r>
                <a:r>
                  <a:rPr b="1" lang="en" sz="1200">
                    <a:latin typeface="Roboto"/>
                    <a:ea typeface="Roboto"/>
                    <a:cs typeface="Roboto"/>
                    <a:sym typeface="Roboto"/>
                  </a:rPr>
                  <a:t>Diagnosis</a:t>
                </a:r>
                <a:endParaRPr b="1" i="0" sz="1200" u="none" cap="none" strike="noStrike">
                  <a:solidFill>
                    <a:srgbClr val="000000"/>
                  </a:solidFill>
                  <a:latin typeface="Roboto"/>
                  <a:ea typeface="Roboto"/>
                  <a:cs typeface="Roboto"/>
                  <a:sym typeface="Roboto"/>
                </a:endParaRPr>
              </a:p>
            </p:txBody>
          </p:sp>
        </p:grpSp>
      </p:grpSp>
      <p:grpSp>
        <p:nvGrpSpPr>
          <p:cNvPr id="136" name="Google Shape;136;g25e11f1d7af_0_48"/>
          <p:cNvGrpSpPr/>
          <p:nvPr/>
        </p:nvGrpSpPr>
        <p:grpSpPr>
          <a:xfrm>
            <a:off x="-351625" y="3659816"/>
            <a:ext cx="2636525" cy="952609"/>
            <a:chOff x="254475" y="2800065"/>
            <a:chExt cx="2636525" cy="952609"/>
          </a:xfrm>
        </p:grpSpPr>
        <p:sp>
          <p:nvSpPr>
            <p:cNvPr id="137" name="Google Shape;137;g25e11f1d7af_0_48"/>
            <p:cNvSpPr/>
            <p:nvPr/>
          </p:nvSpPr>
          <p:spPr>
            <a:xfrm>
              <a:off x="932600" y="3079475"/>
              <a:ext cx="1958400" cy="133500"/>
            </a:xfrm>
            <a:prstGeom prst="rect">
              <a:avLst/>
            </a:prstGeom>
            <a:solidFill>
              <a:srgbClr val="A4C2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 name="Google Shape;138;g25e11f1d7af_0_48"/>
            <p:cNvGrpSpPr/>
            <p:nvPr/>
          </p:nvGrpSpPr>
          <p:grpSpPr>
            <a:xfrm>
              <a:off x="254475" y="2800065"/>
              <a:ext cx="1404000" cy="952609"/>
              <a:chOff x="254475" y="2800065"/>
              <a:chExt cx="1404000" cy="952609"/>
            </a:xfrm>
          </p:grpSpPr>
          <p:sp>
            <p:nvSpPr>
              <p:cNvPr id="139" name="Google Shape;139;g25e11f1d7af_0_48"/>
              <p:cNvSpPr txBox="1"/>
              <p:nvPr/>
            </p:nvSpPr>
            <p:spPr>
              <a:xfrm>
                <a:off x="254475" y="3212974"/>
                <a:ext cx="1404000" cy="539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Time of Procedure</a:t>
                </a:r>
                <a:endParaRPr b="1" i="0" sz="1200" u="none" cap="none" strike="noStrike">
                  <a:solidFill>
                    <a:srgbClr val="000000"/>
                  </a:solidFill>
                  <a:latin typeface="Roboto"/>
                  <a:ea typeface="Roboto"/>
                  <a:cs typeface="Roboto"/>
                  <a:sym typeface="Roboto"/>
                </a:endParaRPr>
              </a:p>
            </p:txBody>
          </p:sp>
          <p:grpSp>
            <p:nvGrpSpPr>
              <p:cNvPr id="140" name="Google Shape;140;g25e11f1d7af_0_48"/>
              <p:cNvGrpSpPr/>
              <p:nvPr/>
            </p:nvGrpSpPr>
            <p:grpSpPr>
              <a:xfrm>
                <a:off x="881025" y="2800065"/>
                <a:ext cx="92400" cy="411825"/>
                <a:chOff x="845575" y="2563700"/>
                <a:chExt cx="92400" cy="411825"/>
              </a:xfrm>
            </p:grpSpPr>
            <p:cxnSp>
              <p:nvCxnSpPr>
                <p:cNvPr id="141" name="Google Shape;141;g25e11f1d7af_0_4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2" name="Google Shape;142;g25e11f1d7af_0_4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143" name="Google Shape;143;g25e11f1d7af_0_48"/>
          <p:cNvGrpSpPr/>
          <p:nvPr/>
        </p:nvGrpSpPr>
        <p:grpSpPr>
          <a:xfrm>
            <a:off x="1622174" y="3366813"/>
            <a:ext cx="2621078" cy="984231"/>
            <a:chOff x="2228274" y="2507061"/>
            <a:chExt cx="2621078" cy="984231"/>
          </a:xfrm>
        </p:grpSpPr>
        <p:sp>
          <p:nvSpPr>
            <p:cNvPr id="144" name="Google Shape;144;g25e11f1d7af_0_48"/>
            <p:cNvSpPr/>
            <p:nvPr/>
          </p:nvSpPr>
          <p:spPr>
            <a:xfrm>
              <a:off x="2890952" y="3079475"/>
              <a:ext cx="1958400" cy="133500"/>
            </a:xfrm>
            <a:prstGeom prst="rect">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 name="Google Shape;145;g25e11f1d7af_0_48"/>
            <p:cNvGrpSpPr/>
            <p:nvPr/>
          </p:nvGrpSpPr>
          <p:grpSpPr>
            <a:xfrm>
              <a:off x="2228274" y="2507061"/>
              <a:ext cx="1505400" cy="984231"/>
              <a:chOff x="2228274" y="2507061"/>
              <a:chExt cx="1505400" cy="984231"/>
            </a:xfrm>
          </p:grpSpPr>
          <p:sp>
            <p:nvSpPr>
              <p:cNvPr id="146" name="Google Shape;146;g25e11f1d7af_0_48"/>
              <p:cNvSpPr txBox="1"/>
              <p:nvPr/>
            </p:nvSpPr>
            <p:spPr>
              <a:xfrm>
                <a:off x="2228274" y="2507061"/>
                <a:ext cx="15054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lang="en" sz="1200">
                    <a:latin typeface="Roboto"/>
                    <a:ea typeface="Roboto"/>
                    <a:cs typeface="Roboto"/>
                    <a:sym typeface="Roboto"/>
                  </a:rPr>
                  <a:t>Time of Lab Results</a:t>
                </a:r>
                <a:endParaRPr b="1" i="0" sz="1200" u="none" cap="none" strike="noStrike">
                  <a:solidFill>
                    <a:srgbClr val="000000"/>
                  </a:solidFill>
                  <a:latin typeface="Roboto"/>
                  <a:ea typeface="Roboto"/>
                  <a:cs typeface="Roboto"/>
                  <a:sym typeface="Roboto"/>
                </a:endParaRPr>
              </a:p>
            </p:txBody>
          </p:sp>
          <p:grpSp>
            <p:nvGrpSpPr>
              <p:cNvPr id="147" name="Google Shape;147;g25e11f1d7af_0_48"/>
              <p:cNvGrpSpPr/>
              <p:nvPr/>
            </p:nvGrpSpPr>
            <p:grpSpPr>
              <a:xfrm rot="10800000">
                <a:off x="2849073" y="3079467"/>
                <a:ext cx="92400" cy="411825"/>
                <a:chOff x="2070100" y="2563700"/>
                <a:chExt cx="92400" cy="411825"/>
              </a:xfrm>
            </p:grpSpPr>
            <p:cxnSp>
              <p:nvCxnSpPr>
                <p:cNvPr id="148" name="Google Shape;148;g25e11f1d7af_0_4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9" name="Google Shape;149;g25e11f1d7af_0_4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150" name="Google Shape;150;g25e11f1d7af_0_48"/>
          <p:cNvGrpSpPr/>
          <p:nvPr/>
        </p:nvGrpSpPr>
        <p:grpSpPr>
          <a:xfrm>
            <a:off x="7799547" y="3659818"/>
            <a:ext cx="1344441" cy="1365409"/>
            <a:chOff x="333375" y="2800065"/>
            <a:chExt cx="1057200" cy="1365409"/>
          </a:xfrm>
        </p:grpSpPr>
        <p:sp>
          <p:nvSpPr>
            <p:cNvPr id="151" name="Google Shape;151;g25e11f1d7af_0_48"/>
            <p:cNvSpPr txBox="1"/>
            <p:nvPr/>
          </p:nvSpPr>
          <p:spPr>
            <a:xfrm>
              <a:off x="333375" y="3212974"/>
              <a:ext cx="1057200" cy="952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Time of </a:t>
              </a:r>
              <a:r>
                <a:rPr b="1" lang="en" sz="1200">
                  <a:latin typeface="Roboto"/>
                  <a:ea typeface="Roboto"/>
                  <a:cs typeface="Roboto"/>
                  <a:sym typeface="Roboto"/>
                </a:rPr>
                <a:t>Opioid Abuse Diagnosis</a:t>
              </a:r>
              <a:endParaRPr b="1" i="0" sz="1200" u="none" cap="none" strike="noStrike">
                <a:solidFill>
                  <a:srgbClr val="000000"/>
                </a:solidFill>
                <a:latin typeface="Roboto"/>
                <a:ea typeface="Roboto"/>
                <a:cs typeface="Roboto"/>
                <a:sym typeface="Roboto"/>
              </a:endParaRPr>
            </a:p>
          </p:txBody>
        </p:sp>
        <p:grpSp>
          <p:nvGrpSpPr>
            <p:cNvPr id="152" name="Google Shape;152;g25e11f1d7af_0_48"/>
            <p:cNvGrpSpPr/>
            <p:nvPr/>
          </p:nvGrpSpPr>
          <p:grpSpPr>
            <a:xfrm>
              <a:off x="881025" y="2800065"/>
              <a:ext cx="92400" cy="411825"/>
              <a:chOff x="845575" y="2563700"/>
              <a:chExt cx="92400" cy="411825"/>
            </a:xfrm>
          </p:grpSpPr>
          <p:cxnSp>
            <p:nvCxnSpPr>
              <p:cNvPr id="153" name="Google Shape;153;g25e11f1d7af_0_4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54" name="Google Shape;154;g25e11f1d7af_0_4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5" name="Google Shape;155;g25e11f1d7af_0_48"/>
          <p:cNvSpPr txBox="1"/>
          <p:nvPr/>
        </p:nvSpPr>
        <p:spPr>
          <a:xfrm>
            <a:off x="3768300" y="2623100"/>
            <a:ext cx="727500" cy="6468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Franklin Gothic"/>
              <a:ea typeface="Franklin Gothic"/>
              <a:cs typeface="Franklin Gothic"/>
              <a:sym typeface="Franklin Gothic"/>
            </a:endParaRPr>
          </a:p>
        </p:txBody>
      </p:sp>
      <p:sp>
        <p:nvSpPr>
          <p:cNvPr id="156" name="Google Shape;156;g25e11f1d7af_0_48"/>
          <p:cNvSpPr txBox="1"/>
          <p:nvPr/>
        </p:nvSpPr>
        <p:spPr>
          <a:xfrm>
            <a:off x="1525875" y="2673650"/>
            <a:ext cx="1839300" cy="54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ranklin Gothic"/>
                <a:ea typeface="Franklin Gothic"/>
                <a:cs typeface="Franklin Gothic"/>
                <a:sym typeface="Franklin Gothic"/>
              </a:rPr>
              <a:t>Patient’s time series as matrix of events</a:t>
            </a:r>
            <a:endParaRPr>
              <a:latin typeface="Franklin Gothic"/>
              <a:ea typeface="Franklin Gothic"/>
              <a:cs typeface="Franklin Gothic"/>
              <a:sym typeface="Franklin Gothic"/>
            </a:endParaRPr>
          </a:p>
        </p:txBody>
      </p:sp>
      <p:cxnSp>
        <p:nvCxnSpPr>
          <p:cNvPr id="157" name="Google Shape;157;g25e11f1d7af_0_48"/>
          <p:cNvCxnSpPr>
            <a:stCxn id="156" idx="3"/>
            <a:endCxn id="155" idx="1"/>
          </p:cNvCxnSpPr>
          <p:nvPr/>
        </p:nvCxnSpPr>
        <p:spPr>
          <a:xfrm>
            <a:off x="3365175" y="2946500"/>
            <a:ext cx="403200" cy="0"/>
          </a:xfrm>
          <a:prstGeom prst="straightConnector1">
            <a:avLst/>
          </a:prstGeom>
          <a:noFill/>
          <a:ln cap="flat" cmpd="sng" w="9525">
            <a:solidFill>
              <a:schemeClr val="dk2"/>
            </a:solidFill>
            <a:prstDash val="solid"/>
            <a:round/>
            <a:headEnd len="med" w="med" type="none"/>
            <a:tailEnd len="med" w="med" type="triangle"/>
          </a:ln>
        </p:spPr>
      </p:cxnSp>
      <p:sp>
        <p:nvSpPr>
          <p:cNvPr id="158" name="Google Shape;158;g25e11f1d7af_0_48"/>
          <p:cNvSpPr txBox="1"/>
          <p:nvPr/>
        </p:nvSpPr>
        <p:spPr>
          <a:xfrm>
            <a:off x="4881575" y="2673650"/>
            <a:ext cx="1979700" cy="54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ranklin Gothic"/>
                <a:ea typeface="Franklin Gothic"/>
                <a:cs typeface="Franklin Gothic"/>
                <a:sym typeface="Franklin Gothic"/>
              </a:rPr>
              <a:t>Probability that patient will abuse opioids</a:t>
            </a:r>
            <a:endParaRPr>
              <a:latin typeface="Franklin Gothic"/>
              <a:ea typeface="Franklin Gothic"/>
              <a:cs typeface="Franklin Gothic"/>
              <a:sym typeface="Franklin Gothic"/>
            </a:endParaRPr>
          </a:p>
        </p:txBody>
      </p:sp>
      <p:cxnSp>
        <p:nvCxnSpPr>
          <p:cNvPr id="159" name="Google Shape;159;g25e11f1d7af_0_48"/>
          <p:cNvCxnSpPr>
            <a:stCxn id="155" idx="3"/>
            <a:endCxn id="158" idx="1"/>
          </p:cNvCxnSpPr>
          <p:nvPr/>
        </p:nvCxnSpPr>
        <p:spPr>
          <a:xfrm>
            <a:off x="4495800" y="2946500"/>
            <a:ext cx="3858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g25e11f1d7af_0_132"/>
          <p:cNvSpPr txBox="1"/>
          <p:nvPr>
            <p:ph idx="12" type="sldNum"/>
          </p:nvPr>
        </p:nvSpPr>
        <p:spPr>
          <a:xfrm>
            <a:off x="8477849" y="4565000"/>
            <a:ext cx="4305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200"/>
              <a:buNone/>
            </a:pPr>
            <a:fld id="{00000000-1234-1234-1234-123412341234}" type="slidenum">
              <a:rPr lang="en" sz="1200">
                <a:solidFill>
                  <a:srgbClr val="1A2835"/>
                </a:solidFill>
                <a:latin typeface="Franklin Gothic"/>
                <a:ea typeface="Franklin Gothic"/>
                <a:cs typeface="Franklin Gothic"/>
                <a:sym typeface="Franklin Gothic"/>
              </a:rPr>
              <a:t>‹#›</a:t>
            </a:fld>
            <a:endParaRPr sz="1200">
              <a:solidFill>
                <a:srgbClr val="1A2835"/>
              </a:solidFill>
              <a:latin typeface="Franklin Gothic"/>
              <a:ea typeface="Franklin Gothic"/>
              <a:cs typeface="Franklin Gothic"/>
              <a:sym typeface="Franklin Gothic"/>
            </a:endParaRPr>
          </a:p>
        </p:txBody>
      </p:sp>
      <p:pic>
        <p:nvPicPr>
          <p:cNvPr id="165" name="Google Shape;165;g25e11f1d7af_0_132"/>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166" name="Google Shape;166;g25e11f1d7af_0_132"/>
          <p:cNvSpPr txBox="1"/>
          <p:nvPr>
            <p:ph idx="12" type="sldNum"/>
          </p:nvPr>
        </p:nvSpPr>
        <p:spPr>
          <a:xfrm>
            <a:off x="6491109" y="4565000"/>
            <a:ext cx="21090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r>
              <a:rPr b="1" lang="en" sz="1200">
                <a:solidFill>
                  <a:srgbClr val="1A2835"/>
                </a:solidFill>
                <a:latin typeface="Franklin Gothic"/>
                <a:ea typeface="Franklin Gothic"/>
                <a:cs typeface="Franklin Gothic"/>
                <a:sym typeface="Franklin Gothic"/>
              </a:rPr>
              <a:t>Motivation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
        <p:nvSpPr>
          <p:cNvPr id="167" name="Google Shape;167;g25e11f1d7af_0_132"/>
          <p:cNvSpPr txBox="1"/>
          <p:nvPr>
            <p:ph type="title"/>
          </p:nvPr>
        </p:nvSpPr>
        <p:spPr>
          <a:xfrm>
            <a:off x="685350" y="348550"/>
            <a:ext cx="7773300" cy="54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3220">
                <a:solidFill>
                  <a:srgbClr val="1A2835"/>
                </a:solidFill>
              </a:rPr>
              <a:t>Cohort and Feature Selection</a:t>
            </a:r>
            <a:endParaRPr sz="3220">
              <a:solidFill>
                <a:srgbClr val="1A2835"/>
              </a:solidFill>
            </a:endParaRPr>
          </a:p>
        </p:txBody>
      </p:sp>
      <p:sp>
        <p:nvSpPr>
          <p:cNvPr id="168" name="Google Shape;168;g25e11f1d7af_0_132"/>
          <p:cNvSpPr/>
          <p:nvPr/>
        </p:nvSpPr>
        <p:spPr>
          <a:xfrm flipH="1" rot="10800000">
            <a:off x="802250" y="1167890"/>
            <a:ext cx="374400" cy="144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g25e11f1d7af_0_132"/>
          <p:cNvSpPr txBox="1"/>
          <p:nvPr>
            <p:ph type="title"/>
          </p:nvPr>
        </p:nvSpPr>
        <p:spPr>
          <a:xfrm>
            <a:off x="232425" y="1167900"/>
            <a:ext cx="4244100" cy="3339000"/>
          </a:xfrm>
          <a:prstGeom prst="rect">
            <a:avLst/>
          </a:prstGeom>
          <a:noFill/>
          <a:ln>
            <a:noFill/>
          </a:ln>
        </p:spPr>
        <p:txBody>
          <a:bodyPr anchorCtr="0" anchor="ctr" bIns="91425" lIns="91425" spcFirstLastPara="1" rIns="91425" wrap="square" tIns="91425">
            <a:noAutofit/>
          </a:bodyPr>
          <a:lstStyle/>
          <a:p>
            <a:pPr indent="-344170" lvl="0" marL="457200" rtl="0" algn="l">
              <a:lnSpc>
                <a:spcPct val="115000"/>
              </a:lnSpc>
              <a:spcBef>
                <a:spcPts val="0"/>
              </a:spcBef>
              <a:spcAft>
                <a:spcPts val="0"/>
              </a:spcAft>
              <a:buClr>
                <a:srgbClr val="1A2835"/>
              </a:buClr>
              <a:buSzPts val="1820"/>
              <a:buChar char="●"/>
            </a:pPr>
            <a:r>
              <a:rPr b="0" lang="en" sz="1820">
                <a:solidFill>
                  <a:srgbClr val="1A2835"/>
                </a:solidFill>
              </a:rPr>
              <a:t>C</a:t>
            </a:r>
            <a:r>
              <a:rPr b="0" lang="en" sz="1820">
                <a:solidFill>
                  <a:srgbClr val="1A2835"/>
                </a:solidFill>
              </a:rPr>
              <a:t>ohort includes ~4896 patients, without cancer and with at least one opioid prescription in their medical history</a:t>
            </a:r>
            <a:endParaRPr b="0" sz="1820">
              <a:solidFill>
                <a:srgbClr val="1A2835"/>
              </a:solidFill>
            </a:endParaRPr>
          </a:p>
          <a:p>
            <a:pPr indent="-344170" lvl="0" marL="457200" rtl="0" algn="l">
              <a:lnSpc>
                <a:spcPct val="115000"/>
              </a:lnSpc>
              <a:spcBef>
                <a:spcPts val="0"/>
              </a:spcBef>
              <a:spcAft>
                <a:spcPts val="0"/>
              </a:spcAft>
              <a:buClr>
                <a:srgbClr val="1A2835"/>
              </a:buClr>
              <a:buSzPts val="1820"/>
              <a:buChar char="●"/>
            </a:pPr>
            <a:r>
              <a:rPr b="0" lang="en" sz="1820">
                <a:solidFill>
                  <a:srgbClr val="1A2835"/>
                </a:solidFill>
              </a:rPr>
              <a:t>Features identified through previous literature, All of Us Cohort Reviews, consulting physicians</a:t>
            </a:r>
            <a:endParaRPr b="0" sz="1820">
              <a:solidFill>
                <a:srgbClr val="1A2835"/>
              </a:solidFill>
            </a:endParaRPr>
          </a:p>
        </p:txBody>
      </p:sp>
      <p:pic>
        <p:nvPicPr>
          <p:cNvPr id="170" name="Google Shape;170;g25e11f1d7af_0_132"/>
          <p:cNvPicPr preferRelativeResize="0"/>
          <p:nvPr/>
        </p:nvPicPr>
        <p:blipFill>
          <a:blip r:embed="rId5">
            <a:alphaModFix/>
          </a:blip>
          <a:stretch>
            <a:fillRect/>
          </a:stretch>
        </p:blipFill>
        <p:spPr>
          <a:xfrm>
            <a:off x="4779375" y="955750"/>
            <a:ext cx="4244098" cy="3651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g25e11f1d7af_0_151"/>
          <p:cNvSpPr txBox="1"/>
          <p:nvPr>
            <p:ph idx="12" type="sldNum"/>
          </p:nvPr>
        </p:nvSpPr>
        <p:spPr>
          <a:xfrm>
            <a:off x="8477849" y="4565000"/>
            <a:ext cx="4305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200"/>
              <a:buNone/>
            </a:pPr>
            <a:fld id="{00000000-1234-1234-1234-123412341234}" type="slidenum">
              <a:rPr lang="en" sz="1200">
                <a:solidFill>
                  <a:srgbClr val="1A2835"/>
                </a:solidFill>
                <a:latin typeface="Franklin Gothic"/>
                <a:ea typeface="Franklin Gothic"/>
                <a:cs typeface="Franklin Gothic"/>
                <a:sym typeface="Franklin Gothic"/>
              </a:rPr>
              <a:t>‹#›</a:t>
            </a:fld>
            <a:endParaRPr sz="1200">
              <a:solidFill>
                <a:srgbClr val="1A2835"/>
              </a:solidFill>
              <a:latin typeface="Franklin Gothic"/>
              <a:ea typeface="Franklin Gothic"/>
              <a:cs typeface="Franklin Gothic"/>
              <a:sym typeface="Franklin Gothic"/>
            </a:endParaRPr>
          </a:p>
        </p:txBody>
      </p:sp>
      <p:pic>
        <p:nvPicPr>
          <p:cNvPr id="176" name="Google Shape;176;g25e11f1d7af_0_151"/>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177" name="Google Shape;177;g25e11f1d7af_0_151"/>
          <p:cNvSpPr txBox="1"/>
          <p:nvPr>
            <p:ph type="title"/>
          </p:nvPr>
        </p:nvSpPr>
        <p:spPr>
          <a:xfrm>
            <a:off x="685350" y="348550"/>
            <a:ext cx="7773300" cy="54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3220">
                <a:solidFill>
                  <a:srgbClr val="1A2835"/>
                </a:solidFill>
              </a:rPr>
              <a:t>Generating </a:t>
            </a:r>
            <a:r>
              <a:rPr lang="en" sz="3220">
                <a:solidFill>
                  <a:srgbClr val="1A2835"/>
                </a:solidFill>
              </a:rPr>
              <a:t>Feature Matrix</a:t>
            </a:r>
            <a:endParaRPr sz="3220">
              <a:solidFill>
                <a:srgbClr val="1A2835"/>
              </a:solidFill>
            </a:endParaRPr>
          </a:p>
        </p:txBody>
      </p:sp>
      <p:sp>
        <p:nvSpPr>
          <p:cNvPr id="178" name="Google Shape;178;g25e11f1d7af_0_151"/>
          <p:cNvSpPr/>
          <p:nvPr/>
        </p:nvSpPr>
        <p:spPr>
          <a:xfrm flipH="1" rot="10800000">
            <a:off x="802250" y="1167890"/>
            <a:ext cx="374400" cy="144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g25e11f1d7af_0_151"/>
          <p:cNvSpPr txBox="1"/>
          <p:nvPr>
            <p:ph type="title"/>
          </p:nvPr>
        </p:nvSpPr>
        <p:spPr>
          <a:xfrm>
            <a:off x="70700" y="1390350"/>
            <a:ext cx="3015900" cy="3339000"/>
          </a:xfrm>
          <a:prstGeom prst="rect">
            <a:avLst/>
          </a:prstGeom>
          <a:noFill/>
          <a:ln>
            <a:noFill/>
          </a:ln>
        </p:spPr>
        <p:txBody>
          <a:bodyPr anchorCtr="0" anchor="ctr" bIns="91425" lIns="91425" spcFirstLastPara="1" rIns="91425" wrap="square" tIns="91425">
            <a:noAutofit/>
          </a:bodyPr>
          <a:lstStyle/>
          <a:p>
            <a:pPr indent="-344170" lvl="0" marL="457200" rtl="0" algn="l">
              <a:lnSpc>
                <a:spcPct val="115000"/>
              </a:lnSpc>
              <a:spcBef>
                <a:spcPts val="0"/>
              </a:spcBef>
              <a:spcAft>
                <a:spcPts val="0"/>
              </a:spcAft>
              <a:buClr>
                <a:srgbClr val="1A2835"/>
              </a:buClr>
              <a:buSzPts val="1820"/>
              <a:buChar char="●"/>
            </a:pPr>
            <a:r>
              <a:rPr b="0" lang="en" sz="1820">
                <a:solidFill>
                  <a:srgbClr val="1A2835"/>
                </a:solidFill>
              </a:rPr>
              <a:t>All of Us Health Database</a:t>
            </a:r>
            <a:endParaRPr b="0" sz="1820">
              <a:solidFill>
                <a:srgbClr val="1A2835"/>
              </a:solidFill>
            </a:endParaRPr>
          </a:p>
          <a:p>
            <a:pPr indent="-344170" lvl="0" marL="457200" rtl="0" algn="l">
              <a:lnSpc>
                <a:spcPct val="115000"/>
              </a:lnSpc>
              <a:spcBef>
                <a:spcPts val="0"/>
              </a:spcBef>
              <a:spcAft>
                <a:spcPts val="0"/>
              </a:spcAft>
              <a:buClr>
                <a:srgbClr val="1A2835"/>
              </a:buClr>
              <a:buSzPts val="1820"/>
              <a:buChar char="●"/>
            </a:pPr>
            <a:r>
              <a:rPr b="0" lang="en" sz="1820">
                <a:solidFill>
                  <a:srgbClr val="1A2835"/>
                </a:solidFill>
              </a:rPr>
              <a:t>Workbench-Generated SQL Queries</a:t>
            </a:r>
            <a:endParaRPr b="0" sz="1820">
              <a:solidFill>
                <a:srgbClr val="1A2835"/>
              </a:solidFill>
            </a:endParaRPr>
          </a:p>
          <a:p>
            <a:pPr indent="-344170" lvl="0" marL="457200" rtl="0" algn="l">
              <a:lnSpc>
                <a:spcPct val="115000"/>
              </a:lnSpc>
              <a:spcBef>
                <a:spcPts val="0"/>
              </a:spcBef>
              <a:spcAft>
                <a:spcPts val="0"/>
              </a:spcAft>
              <a:buClr>
                <a:srgbClr val="1A2835"/>
              </a:buClr>
              <a:buSzPts val="1820"/>
              <a:buChar char="●"/>
            </a:pPr>
            <a:r>
              <a:rPr b="0" lang="en" sz="1820">
                <a:solidFill>
                  <a:srgbClr val="1A2835"/>
                </a:solidFill>
              </a:rPr>
              <a:t>Feature Matrix constructed through series of left joins</a:t>
            </a:r>
            <a:endParaRPr b="0" sz="1820">
              <a:solidFill>
                <a:srgbClr val="1A2835"/>
              </a:solidFill>
            </a:endParaRPr>
          </a:p>
          <a:p>
            <a:pPr indent="0" lvl="0" marL="0" rtl="0" algn="l">
              <a:lnSpc>
                <a:spcPct val="115000"/>
              </a:lnSpc>
              <a:spcBef>
                <a:spcPts val="0"/>
              </a:spcBef>
              <a:spcAft>
                <a:spcPts val="0"/>
              </a:spcAft>
              <a:buNone/>
            </a:pPr>
            <a:r>
              <a:t/>
            </a:r>
            <a:endParaRPr b="0" sz="1820">
              <a:solidFill>
                <a:srgbClr val="1A2835"/>
              </a:solidFill>
            </a:endParaRPr>
          </a:p>
        </p:txBody>
      </p:sp>
      <p:sp>
        <p:nvSpPr>
          <p:cNvPr id="180" name="Google Shape;180;g25e11f1d7af_0_151"/>
          <p:cNvSpPr txBox="1"/>
          <p:nvPr/>
        </p:nvSpPr>
        <p:spPr>
          <a:xfrm>
            <a:off x="5143999" y="894250"/>
            <a:ext cx="1682700" cy="831300"/>
          </a:xfrm>
          <a:prstGeom prst="rect">
            <a:avLst/>
          </a:prstGeom>
          <a:solidFill>
            <a:srgbClr val="A4C2F4"/>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Franklin Gothic"/>
                <a:ea typeface="Franklin Gothic"/>
                <a:cs typeface="Franklin Gothic"/>
                <a:sym typeface="Franklin Gothic"/>
              </a:rPr>
              <a:t>Table of visit occurrences for cohort</a:t>
            </a:r>
            <a:endParaRPr b="0" i="0" sz="1200" u="none" cap="none" strike="noStrike">
              <a:solidFill>
                <a:srgbClr val="000000"/>
              </a:solidFill>
              <a:latin typeface="Franklin Gothic"/>
              <a:ea typeface="Franklin Gothic"/>
              <a:cs typeface="Franklin Gothic"/>
              <a:sym typeface="Franklin Gothic"/>
            </a:endParaRPr>
          </a:p>
        </p:txBody>
      </p:sp>
      <p:sp>
        <p:nvSpPr>
          <p:cNvPr id="181" name="Google Shape;181;g25e11f1d7af_0_151"/>
          <p:cNvSpPr txBox="1"/>
          <p:nvPr/>
        </p:nvSpPr>
        <p:spPr>
          <a:xfrm>
            <a:off x="5143999" y="2720853"/>
            <a:ext cx="1682700" cy="744900"/>
          </a:xfrm>
          <a:prstGeom prst="rect">
            <a:avLst/>
          </a:prstGeom>
          <a:solidFill>
            <a:srgbClr val="A4C2F4"/>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Franklin Gothic"/>
                <a:ea typeface="Franklin Gothic"/>
                <a:cs typeface="Franklin Gothic"/>
                <a:sym typeface="Franklin Gothic"/>
              </a:rPr>
              <a:t>Table of positive indicators of opioid abuse</a:t>
            </a:r>
            <a:endParaRPr b="0" i="0" sz="1200" u="none" cap="none" strike="noStrike">
              <a:solidFill>
                <a:srgbClr val="000000"/>
              </a:solidFill>
              <a:latin typeface="Franklin Gothic"/>
              <a:ea typeface="Franklin Gothic"/>
              <a:cs typeface="Franklin Gothic"/>
              <a:sym typeface="Franklin Gothic"/>
            </a:endParaRPr>
          </a:p>
        </p:txBody>
      </p:sp>
      <p:sp>
        <p:nvSpPr>
          <p:cNvPr id="182" name="Google Shape;182;g25e11f1d7af_0_151"/>
          <p:cNvSpPr txBox="1"/>
          <p:nvPr/>
        </p:nvSpPr>
        <p:spPr>
          <a:xfrm>
            <a:off x="5144001" y="1807551"/>
            <a:ext cx="1682700" cy="831300"/>
          </a:xfrm>
          <a:prstGeom prst="rect">
            <a:avLst/>
          </a:prstGeom>
          <a:solidFill>
            <a:srgbClr val="A4C2F4"/>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Franklin Gothic"/>
                <a:ea typeface="Franklin Gothic"/>
                <a:cs typeface="Franklin Gothic"/>
                <a:sym typeface="Franklin Gothic"/>
              </a:rPr>
              <a:t>Table of positive indicators of opioid abuse</a:t>
            </a:r>
            <a:endParaRPr b="1" i="0" sz="1400" u="none" cap="none" strike="noStrike">
              <a:solidFill>
                <a:srgbClr val="000000"/>
              </a:solidFill>
              <a:latin typeface="Franklin Gothic"/>
              <a:ea typeface="Franklin Gothic"/>
              <a:cs typeface="Franklin Gothic"/>
              <a:sym typeface="Franklin Gothic"/>
            </a:endParaRPr>
          </a:p>
        </p:txBody>
      </p:sp>
      <p:sp>
        <p:nvSpPr>
          <p:cNvPr id="183" name="Google Shape;183;g25e11f1d7af_0_151"/>
          <p:cNvSpPr txBox="1"/>
          <p:nvPr/>
        </p:nvSpPr>
        <p:spPr>
          <a:xfrm>
            <a:off x="7553300" y="2752046"/>
            <a:ext cx="1082700" cy="615600"/>
          </a:xfrm>
          <a:prstGeom prst="rect">
            <a:avLst/>
          </a:prstGeom>
          <a:solidFill>
            <a:srgbClr val="FFE599"/>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Franklin Gothic"/>
                <a:ea typeface="Franklin Gothic"/>
                <a:cs typeface="Franklin Gothic"/>
                <a:sym typeface="Franklin Gothic"/>
              </a:rPr>
              <a:t>Feature Matrix</a:t>
            </a:r>
            <a:endParaRPr b="0" i="0" sz="1200" u="none" cap="none" strike="noStrike">
              <a:solidFill>
                <a:srgbClr val="000000"/>
              </a:solidFill>
              <a:latin typeface="Franklin Gothic"/>
              <a:ea typeface="Franklin Gothic"/>
              <a:cs typeface="Franklin Gothic"/>
              <a:sym typeface="Franklin Gothic"/>
            </a:endParaRPr>
          </a:p>
        </p:txBody>
      </p:sp>
      <p:cxnSp>
        <p:nvCxnSpPr>
          <p:cNvPr id="184" name="Google Shape;184;g25e11f1d7af_0_151"/>
          <p:cNvCxnSpPr>
            <a:stCxn id="182" idx="3"/>
            <a:endCxn id="183" idx="1"/>
          </p:cNvCxnSpPr>
          <p:nvPr/>
        </p:nvCxnSpPr>
        <p:spPr>
          <a:xfrm>
            <a:off x="6826701" y="2223201"/>
            <a:ext cx="726600" cy="836700"/>
          </a:xfrm>
          <a:prstGeom prst="straightConnector1">
            <a:avLst/>
          </a:prstGeom>
          <a:noFill/>
          <a:ln cap="flat" cmpd="sng" w="9525">
            <a:solidFill>
              <a:srgbClr val="595959"/>
            </a:solidFill>
            <a:prstDash val="solid"/>
            <a:round/>
            <a:headEnd len="sm" w="sm" type="none"/>
            <a:tailEnd len="med" w="med" type="triangle"/>
          </a:ln>
        </p:spPr>
      </p:cxnSp>
      <p:cxnSp>
        <p:nvCxnSpPr>
          <p:cNvPr id="185" name="Google Shape;185;g25e11f1d7af_0_151"/>
          <p:cNvCxnSpPr>
            <a:stCxn id="181" idx="3"/>
            <a:endCxn id="183" idx="1"/>
          </p:cNvCxnSpPr>
          <p:nvPr/>
        </p:nvCxnSpPr>
        <p:spPr>
          <a:xfrm flipH="1" rot="10800000">
            <a:off x="6826699" y="3059703"/>
            <a:ext cx="726600" cy="33600"/>
          </a:xfrm>
          <a:prstGeom prst="straightConnector1">
            <a:avLst/>
          </a:prstGeom>
          <a:noFill/>
          <a:ln cap="flat" cmpd="sng" w="9525">
            <a:solidFill>
              <a:srgbClr val="595959"/>
            </a:solidFill>
            <a:prstDash val="solid"/>
            <a:round/>
            <a:headEnd len="sm" w="sm" type="none"/>
            <a:tailEnd len="med" w="med" type="triangle"/>
          </a:ln>
        </p:spPr>
      </p:cxnSp>
      <p:cxnSp>
        <p:nvCxnSpPr>
          <p:cNvPr id="186" name="Google Shape;186;g25e11f1d7af_0_151"/>
          <p:cNvCxnSpPr>
            <a:stCxn id="180" idx="3"/>
            <a:endCxn id="183" idx="1"/>
          </p:cNvCxnSpPr>
          <p:nvPr/>
        </p:nvCxnSpPr>
        <p:spPr>
          <a:xfrm>
            <a:off x="6826699" y="1309900"/>
            <a:ext cx="726600" cy="1749900"/>
          </a:xfrm>
          <a:prstGeom prst="straightConnector1">
            <a:avLst/>
          </a:prstGeom>
          <a:noFill/>
          <a:ln cap="flat" cmpd="sng" w="9525">
            <a:solidFill>
              <a:schemeClr val="dk2"/>
            </a:solidFill>
            <a:prstDash val="solid"/>
            <a:round/>
            <a:headEnd len="sm" w="sm" type="none"/>
            <a:tailEnd len="med" w="med" type="triangle"/>
          </a:ln>
        </p:spPr>
      </p:cxnSp>
      <p:sp>
        <p:nvSpPr>
          <p:cNvPr id="187" name="Google Shape;187;g25e11f1d7af_0_151"/>
          <p:cNvSpPr txBox="1"/>
          <p:nvPr/>
        </p:nvSpPr>
        <p:spPr>
          <a:xfrm>
            <a:off x="5143999" y="3565861"/>
            <a:ext cx="1682700" cy="744900"/>
          </a:xfrm>
          <a:prstGeom prst="rect">
            <a:avLst/>
          </a:prstGeom>
          <a:solidFill>
            <a:srgbClr val="A4C2F4"/>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Franklin Gothic"/>
                <a:ea typeface="Franklin Gothic"/>
                <a:cs typeface="Franklin Gothic"/>
                <a:sym typeface="Franklin Gothic"/>
              </a:rPr>
              <a:t>Table of positive indicators of anxiety</a:t>
            </a:r>
            <a:endParaRPr b="0" i="0" sz="1200" u="none" cap="none" strike="noStrike">
              <a:solidFill>
                <a:srgbClr val="000000"/>
              </a:solidFill>
              <a:latin typeface="Franklin Gothic"/>
              <a:ea typeface="Franklin Gothic"/>
              <a:cs typeface="Franklin Gothic"/>
              <a:sym typeface="Franklin Gothic"/>
            </a:endParaRPr>
          </a:p>
        </p:txBody>
      </p:sp>
      <p:cxnSp>
        <p:nvCxnSpPr>
          <p:cNvPr id="188" name="Google Shape;188;g25e11f1d7af_0_151"/>
          <p:cNvCxnSpPr>
            <a:stCxn id="187" idx="3"/>
            <a:endCxn id="183" idx="1"/>
          </p:cNvCxnSpPr>
          <p:nvPr/>
        </p:nvCxnSpPr>
        <p:spPr>
          <a:xfrm flipH="1" rot="10800000">
            <a:off x="6826699" y="3059911"/>
            <a:ext cx="726600" cy="878400"/>
          </a:xfrm>
          <a:prstGeom prst="straightConnector1">
            <a:avLst/>
          </a:prstGeom>
          <a:noFill/>
          <a:ln cap="flat" cmpd="sng" w="9525">
            <a:solidFill>
              <a:schemeClr val="dk2"/>
            </a:solidFill>
            <a:prstDash val="solid"/>
            <a:round/>
            <a:headEnd len="med" w="med" type="none"/>
            <a:tailEnd len="med" w="med" type="triangle"/>
          </a:ln>
        </p:spPr>
      </p:cxnSp>
      <p:sp>
        <p:nvSpPr>
          <p:cNvPr id="189" name="Google Shape;189;g25e11f1d7af_0_151"/>
          <p:cNvSpPr txBox="1"/>
          <p:nvPr/>
        </p:nvSpPr>
        <p:spPr>
          <a:xfrm>
            <a:off x="5143999" y="4410869"/>
            <a:ext cx="1682700" cy="744900"/>
          </a:xfrm>
          <a:prstGeom prst="rect">
            <a:avLst/>
          </a:prstGeom>
          <a:solidFill>
            <a:srgbClr val="A4C2F4"/>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2800">
                <a:latin typeface="Franklin Gothic"/>
                <a:ea typeface="Franklin Gothic"/>
                <a:cs typeface="Franklin Gothic"/>
                <a:sym typeface="Franklin Gothic"/>
              </a:rPr>
              <a:t>…</a:t>
            </a:r>
            <a:endParaRPr b="1" sz="2800">
              <a:latin typeface="Franklin Gothic"/>
              <a:ea typeface="Franklin Gothic"/>
              <a:cs typeface="Franklin Gothic"/>
              <a:sym typeface="Franklin Gothic"/>
            </a:endParaRPr>
          </a:p>
        </p:txBody>
      </p:sp>
      <p:cxnSp>
        <p:nvCxnSpPr>
          <p:cNvPr id="190" name="Google Shape;190;g25e11f1d7af_0_151"/>
          <p:cNvCxnSpPr>
            <a:stCxn id="189" idx="3"/>
            <a:endCxn id="183" idx="1"/>
          </p:cNvCxnSpPr>
          <p:nvPr/>
        </p:nvCxnSpPr>
        <p:spPr>
          <a:xfrm flipH="1" rot="10800000">
            <a:off x="6826699" y="3059819"/>
            <a:ext cx="726600" cy="1723500"/>
          </a:xfrm>
          <a:prstGeom prst="straightConnector1">
            <a:avLst/>
          </a:prstGeom>
          <a:noFill/>
          <a:ln cap="flat" cmpd="sng" w="9525">
            <a:solidFill>
              <a:schemeClr val="dk2"/>
            </a:solidFill>
            <a:prstDash val="solid"/>
            <a:round/>
            <a:headEnd len="med" w="med" type="none"/>
            <a:tailEnd len="med" w="med" type="triangle"/>
          </a:ln>
        </p:spPr>
      </p:cxnSp>
      <p:sp>
        <p:nvSpPr>
          <p:cNvPr id="191" name="Google Shape;191;g25e11f1d7af_0_151"/>
          <p:cNvSpPr txBox="1"/>
          <p:nvPr/>
        </p:nvSpPr>
        <p:spPr>
          <a:xfrm>
            <a:off x="3086600" y="894250"/>
            <a:ext cx="1682700" cy="831300"/>
          </a:xfrm>
          <a:prstGeom prst="rect">
            <a:avLst/>
          </a:prstGeom>
          <a:solidFill>
            <a:srgbClr val="A4C2F4"/>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Franklin Gothic"/>
                <a:ea typeface="Franklin Gothic"/>
                <a:cs typeface="Franklin Gothic"/>
                <a:sym typeface="Franklin Gothic"/>
              </a:rPr>
              <a:t>Workbench</a:t>
            </a:r>
            <a:r>
              <a:rPr b="1" lang="en">
                <a:latin typeface="Franklin Gothic"/>
                <a:ea typeface="Franklin Gothic"/>
                <a:cs typeface="Franklin Gothic"/>
                <a:sym typeface="Franklin Gothic"/>
              </a:rPr>
              <a:t> Generated SQL Query #1</a:t>
            </a:r>
            <a:endParaRPr b="0" i="0" sz="1200" u="none" cap="none" strike="noStrike">
              <a:solidFill>
                <a:srgbClr val="000000"/>
              </a:solidFill>
              <a:latin typeface="Franklin Gothic"/>
              <a:ea typeface="Franklin Gothic"/>
              <a:cs typeface="Franklin Gothic"/>
              <a:sym typeface="Franklin Gothic"/>
            </a:endParaRPr>
          </a:p>
        </p:txBody>
      </p:sp>
      <p:sp>
        <p:nvSpPr>
          <p:cNvPr id="192" name="Google Shape;192;g25e11f1d7af_0_151"/>
          <p:cNvSpPr txBox="1"/>
          <p:nvPr/>
        </p:nvSpPr>
        <p:spPr>
          <a:xfrm>
            <a:off x="3086600" y="2720853"/>
            <a:ext cx="1682700" cy="7449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a:solidFill>
                  <a:schemeClr val="dk1"/>
                </a:solidFill>
                <a:latin typeface="Franklin Gothic"/>
                <a:ea typeface="Franklin Gothic"/>
                <a:cs typeface="Franklin Gothic"/>
                <a:sym typeface="Franklin Gothic"/>
              </a:rPr>
              <a:t>Workbench Generated SQL Query #3</a:t>
            </a:r>
            <a:endParaRPr b="1">
              <a:latin typeface="Franklin Gothic"/>
              <a:ea typeface="Franklin Gothic"/>
              <a:cs typeface="Franklin Gothic"/>
              <a:sym typeface="Franklin Gothic"/>
            </a:endParaRPr>
          </a:p>
        </p:txBody>
      </p:sp>
      <p:sp>
        <p:nvSpPr>
          <p:cNvPr id="193" name="Google Shape;193;g25e11f1d7af_0_151"/>
          <p:cNvSpPr txBox="1"/>
          <p:nvPr/>
        </p:nvSpPr>
        <p:spPr>
          <a:xfrm>
            <a:off x="3086602" y="1807551"/>
            <a:ext cx="1682700" cy="831300"/>
          </a:xfrm>
          <a:prstGeom prst="rect">
            <a:avLst/>
          </a:prstGeom>
          <a:solidFill>
            <a:srgbClr val="A4C2F4"/>
          </a:solid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400"/>
              <a:buFont typeface="Arial"/>
              <a:buNone/>
            </a:pPr>
            <a:r>
              <a:rPr b="1" lang="en">
                <a:solidFill>
                  <a:schemeClr val="dk1"/>
                </a:solidFill>
                <a:latin typeface="Franklin Gothic"/>
                <a:ea typeface="Franklin Gothic"/>
                <a:cs typeface="Franklin Gothic"/>
                <a:sym typeface="Franklin Gothic"/>
              </a:rPr>
              <a:t>Workbench Generated SQL Query #2</a:t>
            </a:r>
            <a:endParaRPr b="1">
              <a:latin typeface="Franklin Gothic"/>
              <a:ea typeface="Franklin Gothic"/>
              <a:cs typeface="Franklin Gothic"/>
              <a:sym typeface="Franklin Gothic"/>
            </a:endParaRPr>
          </a:p>
        </p:txBody>
      </p:sp>
      <p:sp>
        <p:nvSpPr>
          <p:cNvPr id="194" name="Google Shape;194;g25e11f1d7af_0_151"/>
          <p:cNvSpPr txBox="1"/>
          <p:nvPr/>
        </p:nvSpPr>
        <p:spPr>
          <a:xfrm>
            <a:off x="3086600" y="3565861"/>
            <a:ext cx="1682700" cy="7449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a:solidFill>
                  <a:schemeClr val="dk1"/>
                </a:solidFill>
                <a:latin typeface="Franklin Gothic"/>
                <a:ea typeface="Franklin Gothic"/>
                <a:cs typeface="Franklin Gothic"/>
                <a:sym typeface="Franklin Gothic"/>
              </a:rPr>
              <a:t>Workbench Generated SQL Query #4</a:t>
            </a:r>
            <a:endParaRPr b="1">
              <a:latin typeface="Franklin Gothic"/>
              <a:ea typeface="Franklin Gothic"/>
              <a:cs typeface="Franklin Gothic"/>
              <a:sym typeface="Franklin Gothic"/>
            </a:endParaRPr>
          </a:p>
        </p:txBody>
      </p:sp>
      <p:sp>
        <p:nvSpPr>
          <p:cNvPr id="195" name="Google Shape;195;g25e11f1d7af_0_151"/>
          <p:cNvSpPr txBox="1"/>
          <p:nvPr/>
        </p:nvSpPr>
        <p:spPr>
          <a:xfrm>
            <a:off x="3086600" y="4410869"/>
            <a:ext cx="1682700" cy="744900"/>
          </a:xfrm>
          <a:prstGeom prst="rect">
            <a:avLst/>
          </a:prstGeom>
          <a:solidFill>
            <a:srgbClr val="A4C2F4"/>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2800">
                <a:latin typeface="Franklin Gothic"/>
                <a:ea typeface="Franklin Gothic"/>
                <a:cs typeface="Franklin Gothic"/>
                <a:sym typeface="Franklin Gothic"/>
              </a:rPr>
              <a:t>…</a:t>
            </a:r>
            <a:endParaRPr b="1" sz="2800">
              <a:latin typeface="Franklin Gothic"/>
              <a:ea typeface="Franklin Gothic"/>
              <a:cs typeface="Franklin Gothic"/>
              <a:sym typeface="Franklin Gothic"/>
            </a:endParaRPr>
          </a:p>
        </p:txBody>
      </p:sp>
      <p:cxnSp>
        <p:nvCxnSpPr>
          <p:cNvPr id="196" name="Google Shape;196;g25e11f1d7af_0_151"/>
          <p:cNvCxnSpPr>
            <a:stCxn id="191" idx="3"/>
            <a:endCxn id="180" idx="1"/>
          </p:cNvCxnSpPr>
          <p:nvPr/>
        </p:nvCxnSpPr>
        <p:spPr>
          <a:xfrm>
            <a:off x="4769300" y="1309900"/>
            <a:ext cx="374700" cy="0"/>
          </a:xfrm>
          <a:prstGeom prst="straightConnector1">
            <a:avLst/>
          </a:prstGeom>
          <a:noFill/>
          <a:ln cap="flat" cmpd="sng" w="9525">
            <a:solidFill>
              <a:schemeClr val="dk2"/>
            </a:solidFill>
            <a:prstDash val="solid"/>
            <a:round/>
            <a:headEnd len="med" w="med" type="none"/>
            <a:tailEnd len="med" w="med" type="triangle"/>
          </a:ln>
        </p:spPr>
      </p:cxnSp>
      <p:cxnSp>
        <p:nvCxnSpPr>
          <p:cNvPr id="197" name="Google Shape;197;g25e11f1d7af_0_151"/>
          <p:cNvCxnSpPr>
            <a:stCxn id="193" idx="3"/>
            <a:endCxn id="182" idx="1"/>
          </p:cNvCxnSpPr>
          <p:nvPr/>
        </p:nvCxnSpPr>
        <p:spPr>
          <a:xfrm>
            <a:off x="4769302" y="2223201"/>
            <a:ext cx="374700" cy="0"/>
          </a:xfrm>
          <a:prstGeom prst="straightConnector1">
            <a:avLst/>
          </a:prstGeom>
          <a:noFill/>
          <a:ln cap="flat" cmpd="sng" w="9525">
            <a:solidFill>
              <a:schemeClr val="dk2"/>
            </a:solidFill>
            <a:prstDash val="solid"/>
            <a:round/>
            <a:headEnd len="med" w="med" type="none"/>
            <a:tailEnd len="med" w="med" type="triangle"/>
          </a:ln>
        </p:spPr>
      </p:cxnSp>
      <p:cxnSp>
        <p:nvCxnSpPr>
          <p:cNvPr id="198" name="Google Shape;198;g25e11f1d7af_0_151"/>
          <p:cNvCxnSpPr>
            <a:stCxn id="192" idx="3"/>
            <a:endCxn id="181" idx="1"/>
          </p:cNvCxnSpPr>
          <p:nvPr/>
        </p:nvCxnSpPr>
        <p:spPr>
          <a:xfrm>
            <a:off x="4769300" y="3093303"/>
            <a:ext cx="374700" cy="0"/>
          </a:xfrm>
          <a:prstGeom prst="straightConnector1">
            <a:avLst/>
          </a:prstGeom>
          <a:noFill/>
          <a:ln cap="flat" cmpd="sng" w="9525">
            <a:solidFill>
              <a:schemeClr val="dk2"/>
            </a:solidFill>
            <a:prstDash val="solid"/>
            <a:round/>
            <a:headEnd len="med" w="med" type="none"/>
            <a:tailEnd len="med" w="med" type="triangle"/>
          </a:ln>
        </p:spPr>
      </p:cxnSp>
      <p:cxnSp>
        <p:nvCxnSpPr>
          <p:cNvPr id="199" name="Google Shape;199;g25e11f1d7af_0_151"/>
          <p:cNvCxnSpPr>
            <a:stCxn id="194" idx="3"/>
            <a:endCxn id="187" idx="1"/>
          </p:cNvCxnSpPr>
          <p:nvPr/>
        </p:nvCxnSpPr>
        <p:spPr>
          <a:xfrm>
            <a:off x="4769300" y="3938311"/>
            <a:ext cx="374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4"/>
          <p:cNvSpPr txBox="1"/>
          <p:nvPr>
            <p:ph idx="12" type="sldNum"/>
          </p:nvPr>
        </p:nvSpPr>
        <p:spPr>
          <a:xfrm>
            <a:off x="8477849" y="4565000"/>
            <a:ext cx="4305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200"/>
              <a:buNone/>
            </a:pPr>
            <a:fld id="{00000000-1234-1234-1234-123412341234}" type="slidenum">
              <a:rPr lang="en" sz="1200">
                <a:solidFill>
                  <a:srgbClr val="1A2835"/>
                </a:solidFill>
                <a:latin typeface="Franklin Gothic"/>
                <a:ea typeface="Franklin Gothic"/>
                <a:cs typeface="Franklin Gothic"/>
                <a:sym typeface="Franklin Gothic"/>
              </a:rPr>
              <a:t>‹#›</a:t>
            </a:fld>
            <a:endParaRPr sz="1200">
              <a:solidFill>
                <a:srgbClr val="1A2835"/>
              </a:solidFill>
              <a:latin typeface="Franklin Gothic"/>
              <a:ea typeface="Franklin Gothic"/>
              <a:cs typeface="Franklin Gothic"/>
              <a:sym typeface="Franklin Gothic"/>
            </a:endParaRPr>
          </a:p>
        </p:txBody>
      </p:sp>
      <p:pic>
        <p:nvPicPr>
          <p:cNvPr id="205" name="Google Shape;205;p4"/>
          <p:cNvPicPr preferRelativeResize="0"/>
          <p:nvPr/>
        </p:nvPicPr>
        <p:blipFill rotWithShape="1">
          <a:blip r:embed="rId4">
            <a:alphaModFix/>
          </a:blip>
          <a:srcRect b="0" l="0" r="0" t="0"/>
          <a:stretch/>
        </p:blipFill>
        <p:spPr>
          <a:xfrm>
            <a:off x="267350" y="4830950"/>
            <a:ext cx="1682658" cy="127650"/>
          </a:xfrm>
          <a:prstGeom prst="rect">
            <a:avLst/>
          </a:prstGeom>
          <a:noFill/>
          <a:ln>
            <a:noFill/>
          </a:ln>
        </p:spPr>
      </p:pic>
      <p:sp>
        <p:nvSpPr>
          <p:cNvPr id="206" name="Google Shape;206;p4"/>
          <p:cNvSpPr txBox="1"/>
          <p:nvPr>
            <p:ph idx="12" type="sldNum"/>
          </p:nvPr>
        </p:nvSpPr>
        <p:spPr>
          <a:xfrm>
            <a:off x="6465959" y="4565000"/>
            <a:ext cx="21090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r>
              <a:rPr b="1" lang="en" sz="1200">
                <a:solidFill>
                  <a:srgbClr val="1A2835"/>
                </a:solidFill>
                <a:latin typeface="Franklin Gothic"/>
                <a:ea typeface="Franklin Gothic"/>
                <a:cs typeface="Franklin Gothic"/>
                <a:sym typeface="Franklin Gothic"/>
              </a:rPr>
              <a:t>Feature Engineering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
        <p:nvSpPr>
          <p:cNvPr id="207" name="Google Shape;207;p4"/>
          <p:cNvSpPr txBox="1"/>
          <p:nvPr>
            <p:ph type="title"/>
          </p:nvPr>
        </p:nvSpPr>
        <p:spPr>
          <a:xfrm>
            <a:off x="685350" y="104900"/>
            <a:ext cx="8115900" cy="1240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3220">
                <a:solidFill>
                  <a:srgbClr val="1A2835"/>
                </a:solidFill>
              </a:rPr>
              <a:t>Patient Level Data</a:t>
            </a:r>
            <a:endParaRPr sz="3220">
              <a:solidFill>
                <a:srgbClr val="1A2835"/>
              </a:solidFill>
            </a:endParaRPr>
          </a:p>
        </p:txBody>
      </p:sp>
      <p:sp>
        <p:nvSpPr>
          <p:cNvPr id="208" name="Google Shape;208;p4"/>
          <p:cNvSpPr/>
          <p:nvPr/>
        </p:nvSpPr>
        <p:spPr>
          <a:xfrm>
            <a:off x="742700" y="1345406"/>
            <a:ext cx="374400" cy="132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
          <p:cNvSpPr txBox="1"/>
          <p:nvPr/>
        </p:nvSpPr>
        <p:spPr>
          <a:xfrm>
            <a:off x="2910750" y="1667150"/>
            <a:ext cx="3322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Franklin Gothic"/>
                <a:ea typeface="Franklin Gothic"/>
                <a:cs typeface="Franklin Gothic"/>
                <a:sym typeface="Franklin Gothic"/>
              </a:rPr>
              <a:t>Extraction From Patient Level Dataframe</a:t>
            </a:r>
            <a:endParaRPr b="1" i="0" sz="1400" u="none" cap="none" strike="noStrike">
              <a:solidFill>
                <a:srgbClr val="000000"/>
              </a:solidFill>
              <a:latin typeface="Franklin Gothic"/>
              <a:ea typeface="Franklin Gothic"/>
              <a:cs typeface="Franklin Gothic"/>
              <a:sym typeface="Franklin Gothic"/>
            </a:endParaRPr>
          </a:p>
        </p:txBody>
      </p:sp>
      <p:pic>
        <p:nvPicPr>
          <p:cNvPr id="210" name="Google Shape;210;p4"/>
          <p:cNvPicPr preferRelativeResize="0"/>
          <p:nvPr/>
        </p:nvPicPr>
        <p:blipFill>
          <a:blip r:embed="rId5">
            <a:alphaModFix/>
          </a:blip>
          <a:stretch>
            <a:fillRect/>
          </a:stretch>
        </p:blipFill>
        <p:spPr>
          <a:xfrm>
            <a:off x="152400" y="2219750"/>
            <a:ext cx="8839203" cy="15113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2"/>
          <p:cNvSpPr txBox="1"/>
          <p:nvPr>
            <p:ph idx="12" type="sldNum"/>
          </p:nvPr>
        </p:nvSpPr>
        <p:spPr>
          <a:xfrm>
            <a:off x="8477849" y="4565000"/>
            <a:ext cx="4305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200"/>
              <a:buNone/>
            </a:pPr>
            <a:fld id="{00000000-1234-1234-1234-123412341234}" type="slidenum">
              <a:rPr lang="en" sz="1200">
                <a:solidFill>
                  <a:srgbClr val="1A2835"/>
                </a:solidFill>
                <a:latin typeface="Franklin Gothic"/>
                <a:ea typeface="Franklin Gothic"/>
                <a:cs typeface="Franklin Gothic"/>
                <a:sym typeface="Franklin Gothic"/>
              </a:rPr>
              <a:t>‹#›</a:t>
            </a:fld>
            <a:endParaRPr sz="1200">
              <a:solidFill>
                <a:srgbClr val="1A2835"/>
              </a:solidFill>
              <a:latin typeface="Franklin Gothic"/>
              <a:ea typeface="Franklin Gothic"/>
              <a:cs typeface="Franklin Gothic"/>
              <a:sym typeface="Franklin Gothic"/>
            </a:endParaRPr>
          </a:p>
        </p:txBody>
      </p:sp>
      <p:pic>
        <p:nvPicPr>
          <p:cNvPr id="216" name="Google Shape;216;p2"/>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217" name="Google Shape;217;p2"/>
          <p:cNvSpPr txBox="1"/>
          <p:nvPr>
            <p:ph type="title"/>
          </p:nvPr>
        </p:nvSpPr>
        <p:spPr>
          <a:xfrm>
            <a:off x="685350" y="348550"/>
            <a:ext cx="7773300" cy="54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3220">
                <a:solidFill>
                  <a:srgbClr val="1A2835"/>
                </a:solidFill>
              </a:rPr>
              <a:t>Building RNN and Generating Output</a:t>
            </a:r>
            <a:endParaRPr sz="3220">
              <a:solidFill>
                <a:srgbClr val="1A2835"/>
              </a:solidFill>
            </a:endParaRPr>
          </a:p>
        </p:txBody>
      </p:sp>
      <p:sp>
        <p:nvSpPr>
          <p:cNvPr id="218" name="Google Shape;218;p2"/>
          <p:cNvSpPr/>
          <p:nvPr/>
        </p:nvSpPr>
        <p:spPr>
          <a:xfrm flipH="1" rot="10800000">
            <a:off x="802250" y="1167890"/>
            <a:ext cx="374400" cy="144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9" name="Google Shape;219;p2"/>
          <p:cNvPicPr preferRelativeResize="0"/>
          <p:nvPr/>
        </p:nvPicPr>
        <p:blipFill>
          <a:blip r:embed="rId5">
            <a:alphaModFix/>
          </a:blip>
          <a:stretch>
            <a:fillRect/>
          </a:stretch>
        </p:blipFill>
        <p:spPr>
          <a:xfrm>
            <a:off x="560925" y="2049850"/>
            <a:ext cx="4011074" cy="2385749"/>
          </a:xfrm>
          <a:prstGeom prst="rect">
            <a:avLst/>
          </a:prstGeom>
          <a:noFill/>
          <a:ln>
            <a:noFill/>
          </a:ln>
        </p:spPr>
      </p:pic>
      <p:pic>
        <p:nvPicPr>
          <p:cNvPr id="220" name="Google Shape;220;p2"/>
          <p:cNvPicPr preferRelativeResize="0"/>
          <p:nvPr/>
        </p:nvPicPr>
        <p:blipFill rotWithShape="1">
          <a:blip r:embed="rId6">
            <a:alphaModFix/>
          </a:blip>
          <a:srcRect b="1849" l="1004" r="2414" t="1801"/>
          <a:stretch/>
        </p:blipFill>
        <p:spPr>
          <a:xfrm>
            <a:off x="5004000" y="2049850"/>
            <a:ext cx="3558050" cy="2385751"/>
          </a:xfrm>
          <a:prstGeom prst="rect">
            <a:avLst/>
          </a:prstGeom>
          <a:noFill/>
          <a:ln>
            <a:noFill/>
          </a:ln>
        </p:spPr>
      </p:pic>
      <p:sp>
        <p:nvSpPr>
          <p:cNvPr id="221" name="Google Shape;221;p2"/>
          <p:cNvSpPr txBox="1"/>
          <p:nvPr/>
        </p:nvSpPr>
        <p:spPr>
          <a:xfrm>
            <a:off x="1332250" y="948700"/>
            <a:ext cx="53094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Franklin Gothic"/>
              <a:buChar char="●"/>
            </a:pPr>
            <a:r>
              <a:rPr lang="en">
                <a:latin typeface="Franklin Gothic"/>
                <a:ea typeface="Franklin Gothic"/>
                <a:cs typeface="Franklin Gothic"/>
                <a:sym typeface="Franklin Gothic"/>
              </a:rPr>
              <a:t>Hidden states confer RNNs with the ability to “remember” past information</a:t>
            </a:r>
            <a:endParaRPr>
              <a:latin typeface="Franklin Gothic"/>
              <a:ea typeface="Franklin Gothic"/>
              <a:cs typeface="Franklin Gothic"/>
              <a:sym typeface="Franklin Gothic"/>
            </a:endParaRPr>
          </a:p>
          <a:p>
            <a:pPr indent="-317500" lvl="0" marL="457200" rtl="0" algn="l">
              <a:spcBef>
                <a:spcPts val="0"/>
              </a:spcBef>
              <a:spcAft>
                <a:spcPts val="0"/>
              </a:spcAft>
              <a:buSzPts val="1400"/>
              <a:buFont typeface="Franklin Gothic"/>
              <a:buChar char="●"/>
            </a:pPr>
            <a:r>
              <a:rPr lang="en">
                <a:latin typeface="Franklin Gothic"/>
                <a:ea typeface="Franklin Gothic"/>
                <a:cs typeface="Franklin Gothic"/>
                <a:sym typeface="Franklin Gothic"/>
              </a:rPr>
              <a:t>Linear Layer #1 (i2o) and Linear Layer #2(i2h) generate an output and updated hidden state, respectively</a:t>
            </a:r>
            <a:endParaRPr>
              <a:latin typeface="Franklin Gothic"/>
              <a:ea typeface="Franklin Gothic"/>
              <a:cs typeface="Franklin Gothic"/>
              <a:sym typeface="Franklin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5"/>
          <p:cNvSpPr txBox="1"/>
          <p:nvPr>
            <p:ph idx="12" type="sldNum"/>
          </p:nvPr>
        </p:nvSpPr>
        <p:spPr>
          <a:xfrm>
            <a:off x="8477849" y="4565000"/>
            <a:ext cx="4305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200"/>
              <a:buNone/>
            </a:pPr>
            <a:fld id="{00000000-1234-1234-1234-123412341234}" type="slidenum">
              <a:rPr lang="en" sz="1200">
                <a:solidFill>
                  <a:srgbClr val="1A2835"/>
                </a:solidFill>
                <a:latin typeface="Franklin Gothic"/>
                <a:ea typeface="Franklin Gothic"/>
                <a:cs typeface="Franklin Gothic"/>
                <a:sym typeface="Franklin Gothic"/>
              </a:rPr>
              <a:t>‹#›</a:t>
            </a:fld>
            <a:endParaRPr sz="1200">
              <a:solidFill>
                <a:srgbClr val="1A2835"/>
              </a:solidFill>
              <a:latin typeface="Franklin Gothic"/>
              <a:ea typeface="Franklin Gothic"/>
              <a:cs typeface="Franklin Gothic"/>
              <a:sym typeface="Franklin Gothic"/>
            </a:endParaRPr>
          </a:p>
        </p:txBody>
      </p:sp>
      <p:pic>
        <p:nvPicPr>
          <p:cNvPr id="227" name="Google Shape;227;p5"/>
          <p:cNvPicPr preferRelativeResize="0"/>
          <p:nvPr/>
        </p:nvPicPr>
        <p:blipFill rotWithShape="1">
          <a:blip r:embed="rId4">
            <a:alphaModFix/>
          </a:blip>
          <a:srcRect b="0" l="0" r="0" t="0"/>
          <a:stretch/>
        </p:blipFill>
        <p:spPr>
          <a:xfrm>
            <a:off x="267350" y="4830950"/>
            <a:ext cx="1682658" cy="127650"/>
          </a:xfrm>
          <a:prstGeom prst="rect">
            <a:avLst/>
          </a:prstGeom>
          <a:noFill/>
          <a:ln>
            <a:noFill/>
          </a:ln>
        </p:spPr>
      </p:pic>
      <p:sp>
        <p:nvSpPr>
          <p:cNvPr id="228" name="Google Shape;228;p5"/>
          <p:cNvSpPr txBox="1"/>
          <p:nvPr>
            <p:ph type="title"/>
          </p:nvPr>
        </p:nvSpPr>
        <p:spPr>
          <a:xfrm>
            <a:off x="685350" y="104900"/>
            <a:ext cx="8115900" cy="1240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3220">
                <a:solidFill>
                  <a:srgbClr val="1A2835"/>
                </a:solidFill>
              </a:rPr>
              <a:t>Results</a:t>
            </a:r>
            <a:endParaRPr sz="3220">
              <a:solidFill>
                <a:srgbClr val="1A2835"/>
              </a:solidFill>
            </a:endParaRPr>
          </a:p>
        </p:txBody>
      </p:sp>
      <p:sp>
        <p:nvSpPr>
          <p:cNvPr id="229" name="Google Shape;229;p5"/>
          <p:cNvSpPr/>
          <p:nvPr/>
        </p:nvSpPr>
        <p:spPr>
          <a:xfrm>
            <a:off x="742700" y="1345406"/>
            <a:ext cx="374400" cy="132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
          <p:cNvSpPr txBox="1"/>
          <p:nvPr/>
        </p:nvSpPr>
        <p:spPr>
          <a:xfrm>
            <a:off x="746625" y="1645675"/>
            <a:ext cx="4304700" cy="2719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Franklin Gothic"/>
              <a:buChar char="●"/>
            </a:pPr>
            <a:r>
              <a:rPr lang="en" sz="1800">
                <a:latin typeface="Franklin Gothic"/>
                <a:ea typeface="Franklin Gothic"/>
                <a:cs typeface="Franklin Gothic"/>
                <a:sym typeface="Franklin Gothic"/>
              </a:rPr>
              <a:t>Model failed to converge</a:t>
            </a:r>
            <a:endParaRPr sz="1800">
              <a:latin typeface="Franklin Gothic"/>
              <a:ea typeface="Franklin Gothic"/>
              <a:cs typeface="Franklin Gothic"/>
              <a:sym typeface="Franklin Gothic"/>
            </a:endParaRPr>
          </a:p>
          <a:p>
            <a:pPr indent="-342900" lvl="0" marL="457200" rtl="0" algn="l">
              <a:spcBef>
                <a:spcPts val="0"/>
              </a:spcBef>
              <a:spcAft>
                <a:spcPts val="0"/>
              </a:spcAft>
              <a:buSzPts val="1800"/>
              <a:buFont typeface="Franklin Gothic"/>
              <a:buChar char="●"/>
            </a:pPr>
            <a:r>
              <a:rPr lang="en" sz="1800">
                <a:latin typeface="Franklin Gothic"/>
                <a:ea typeface="Franklin Gothic"/>
                <a:cs typeface="Franklin Gothic"/>
                <a:sym typeface="Franklin Gothic"/>
              </a:rPr>
              <a:t>Exploding/Vanishing gradient</a:t>
            </a:r>
            <a:endParaRPr sz="1800">
              <a:latin typeface="Franklin Gothic"/>
              <a:ea typeface="Franklin Gothic"/>
              <a:cs typeface="Franklin Gothic"/>
              <a:sym typeface="Franklin Gothic"/>
            </a:endParaRPr>
          </a:p>
          <a:p>
            <a:pPr indent="-342900" lvl="0" marL="457200" rtl="0" algn="l">
              <a:spcBef>
                <a:spcPts val="0"/>
              </a:spcBef>
              <a:spcAft>
                <a:spcPts val="0"/>
              </a:spcAft>
              <a:buSzPts val="1800"/>
              <a:buFont typeface="Franklin Gothic"/>
              <a:buChar char="●"/>
            </a:pPr>
            <a:r>
              <a:rPr lang="en" sz="1800">
                <a:solidFill>
                  <a:schemeClr val="dk1"/>
                </a:solidFill>
                <a:latin typeface="Franklin Gothic"/>
                <a:ea typeface="Franklin Gothic"/>
                <a:cs typeface="Franklin Gothic"/>
                <a:sym typeface="Franklin Gothic"/>
              </a:rPr>
              <a:t>Data Sparsity</a:t>
            </a:r>
            <a:endParaRPr sz="1800">
              <a:latin typeface="Franklin Gothic"/>
              <a:ea typeface="Franklin Gothic"/>
              <a:cs typeface="Franklin Gothic"/>
              <a:sym typeface="Franklin Gothic"/>
            </a:endParaRPr>
          </a:p>
        </p:txBody>
      </p:sp>
      <p:pic>
        <p:nvPicPr>
          <p:cNvPr descr="image" id="231" name="Google Shape;231;p5"/>
          <p:cNvPicPr preferRelativeResize="0"/>
          <p:nvPr/>
        </p:nvPicPr>
        <p:blipFill>
          <a:blip r:embed="rId5">
            <a:alphaModFix/>
          </a:blip>
          <a:stretch>
            <a:fillRect/>
          </a:stretch>
        </p:blipFill>
        <p:spPr>
          <a:xfrm>
            <a:off x="4820563" y="1528625"/>
            <a:ext cx="3787875" cy="2245908"/>
          </a:xfrm>
          <a:prstGeom prst="rect">
            <a:avLst/>
          </a:prstGeom>
          <a:noFill/>
          <a:ln>
            <a:noFill/>
          </a:ln>
        </p:spPr>
      </p:pic>
      <p:pic>
        <p:nvPicPr>
          <p:cNvPr id="232" name="Google Shape;232;p5"/>
          <p:cNvPicPr preferRelativeResize="0"/>
          <p:nvPr/>
        </p:nvPicPr>
        <p:blipFill rotWithShape="1">
          <a:blip r:embed="rId6">
            <a:alphaModFix/>
          </a:blip>
          <a:srcRect b="64401" l="1516" r="0" t="0"/>
          <a:stretch/>
        </p:blipFill>
        <p:spPr>
          <a:xfrm>
            <a:off x="184325" y="3048850"/>
            <a:ext cx="4387675" cy="725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DS UVA Slide Deck">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